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4" r:id="rId2"/>
    <p:sldId id="257" r:id="rId3"/>
    <p:sldId id="266" r:id="rId4"/>
    <p:sldId id="259" r:id="rId5"/>
    <p:sldId id="260" r:id="rId6"/>
    <p:sldId id="265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575A"/>
    <a:srgbClr val="C1C82B"/>
    <a:srgbClr val="CAD148"/>
    <a:srgbClr val="B2BA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26"/>
  </p:normalViewPr>
  <p:slideViewPr>
    <p:cSldViewPr snapToGrid="0">
      <p:cViewPr varScale="1">
        <p:scale>
          <a:sx n="121" d="100"/>
          <a:sy n="121" d="100"/>
        </p:scale>
        <p:origin x="7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EA7C1E6-7E2F-3B48-85F5-5080A61B833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EC930C-036B-674A-9354-1C51C9EC0E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B12280-7C30-F64D-B10F-D5453D2504B6}" type="datetimeFigureOut">
              <a:rPr lang="en-US" smtClean="0"/>
              <a:t>8/22/22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FA3633-3B25-5345-97A2-8820CD6430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DE7DAF-885E-B54F-9270-4644ABDB92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301F1-DD53-AB40-B813-FBEB2CF25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4283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97A8D7-7615-AC44-99D1-9AAC1AA5724D}" type="datetimeFigureOut">
              <a:rPr lang="en-US" smtClean="0"/>
              <a:t>8/22/22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8E2A83-3045-DC4F-8798-F1DEF1850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007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8E2A83-3045-DC4F-8798-F1DEF1850D2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433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8E2A83-3045-DC4F-8798-F1DEF1850D2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370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8E2A83-3045-DC4F-8798-F1DEF1850D2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213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8E2A83-3045-DC4F-8798-F1DEF1850D2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83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8F2D2A8-E328-0C4D-B2FA-95957F86E5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525" y="152497"/>
            <a:ext cx="12182475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7598311-5E4D-0046-B17A-784C347B5214}"/>
              </a:ext>
            </a:extLst>
          </p:cNvPr>
          <p:cNvSpPr txBox="1"/>
          <p:nvPr userDrawn="1"/>
        </p:nvSpPr>
        <p:spPr>
          <a:xfrm>
            <a:off x="2449902" y="6343414"/>
            <a:ext cx="7401464" cy="296101"/>
          </a:xfrm>
          <a:prstGeom prst="rect">
            <a:avLst/>
          </a:prstGeom>
          <a:noFill/>
        </p:spPr>
        <p:txBody>
          <a:bodyPr wrap="square" lIns="0" tIns="0" rIns="0" bIns="46800" rtlCol="0" anchor="t">
            <a:noAutofit/>
          </a:bodyPr>
          <a:lstStyle/>
          <a:p>
            <a:pPr algn="ctr">
              <a:spcAft>
                <a:spcPts val="1000"/>
              </a:spcAft>
              <a:buClr>
                <a:srgbClr val="B5BD0D"/>
              </a:buClr>
              <a:buSzPct val="200000"/>
            </a:pPr>
            <a:r>
              <a:rPr lang="en-GB" sz="105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Colleagues should take care of each other, have fun, celebrate success, learn by failure, look</a:t>
            </a:r>
            <a:br>
              <a:rPr lang="en-GB" sz="105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105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for reasons to praise not to criticize, communicate freely and most of all respect each other.</a:t>
            </a:r>
            <a:endParaRPr lang="en-US" sz="105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263855-5144-EF45-B5D0-00A867ED7F59}"/>
              </a:ext>
            </a:extLst>
          </p:cNvPr>
          <p:cNvSpPr/>
          <p:nvPr userDrawn="1"/>
        </p:nvSpPr>
        <p:spPr>
          <a:xfrm>
            <a:off x="347869" y="1866507"/>
            <a:ext cx="11595892" cy="650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0842E08-5F11-1E4A-8771-D9133F55B6B7}"/>
              </a:ext>
            </a:extLst>
          </p:cNvPr>
          <p:cNvGrpSpPr/>
          <p:nvPr userDrawn="1"/>
        </p:nvGrpSpPr>
        <p:grpSpPr>
          <a:xfrm>
            <a:off x="347869" y="2020000"/>
            <a:ext cx="1345463" cy="496957"/>
            <a:chOff x="347869" y="2619240"/>
            <a:chExt cx="1345463" cy="49695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FB121C3-FAF6-4F44-93AB-1E2170F6D363}"/>
                </a:ext>
              </a:extLst>
            </p:cNvPr>
            <p:cNvSpPr/>
            <p:nvPr userDrawn="1"/>
          </p:nvSpPr>
          <p:spPr>
            <a:xfrm>
              <a:off x="347869" y="2619240"/>
              <a:ext cx="1345463" cy="496957"/>
            </a:xfrm>
            <a:prstGeom prst="rect">
              <a:avLst/>
            </a:prstGeom>
            <a:solidFill>
              <a:srgbClr val="C1C82B"/>
            </a:solidFill>
            <a:ln>
              <a:solidFill>
                <a:srgbClr val="C1C8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66AA158-51BA-BD4E-85A4-E5E857CA9A68}"/>
                </a:ext>
              </a:extLst>
            </p:cNvPr>
            <p:cNvSpPr/>
            <p:nvPr userDrawn="1"/>
          </p:nvSpPr>
          <p:spPr>
            <a:xfrm>
              <a:off x="347870" y="2619240"/>
              <a:ext cx="496957" cy="496957"/>
            </a:xfrm>
            <a:prstGeom prst="rect">
              <a:avLst/>
            </a:prstGeom>
            <a:solidFill>
              <a:srgbClr val="52575A"/>
            </a:solidFill>
            <a:ln>
              <a:solidFill>
                <a:srgbClr val="5257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3C92722-8DF4-534A-AE46-9FA3BB82C25E}"/>
                </a:ext>
              </a:extLst>
            </p:cNvPr>
            <p:cNvSpPr txBox="1"/>
            <p:nvPr userDrawn="1"/>
          </p:nvSpPr>
          <p:spPr>
            <a:xfrm>
              <a:off x="844826" y="2713545"/>
              <a:ext cx="848505" cy="30834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spcAft>
                  <a:spcPts val="1000"/>
                </a:spcAft>
                <a:buClr>
                  <a:srgbClr val="B5BD0D"/>
                </a:buClr>
                <a:buSzPct val="200000"/>
              </a:pPr>
              <a:r>
                <a:rPr lang="en-GB" sz="800" b="1">
                  <a:solidFill>
                    <a:schemeClr val="bg1"/>
                  </a:solidFill>
                  <a:latin typeface="Verdana"/>
                  <a:ea typeface="Verdana"/>
                  <a:cs typeface="Verdana" panose="020B0604030504040204" pitchFamily="34" charset="0"/>
                </a:rPr>
                <a:t>own </a:t>
              </a:r>
              <a:br>
                <a:rPr lang="en-GB" sz="800" b="1">
                  <a:solidFill>
                    <a:schemeClr val="bg1"/>
                  </a:solidFill>
                  <a:latin typeface="Verdana"/>
                  <a:ea typeface="Verdana"/>
                  <a:cs typeface="Verdana" panose="020B0604030504040204" pitchFamily="34" charset="0"/>
                </a:rPr>
              </a:br>
              <a:r>
                <a:rPr lang="en-GB" sz="800" b="1">
                  <a:solidFill>
                    <a:schemeClr val="bg1"/>
                  </a:solidFill>
                  <a:latin typeface="Verdana"/>
                  <a:ea typeface="Verdana"/>
                  <a:cs typeface="Verdana" panose="020B0604030504040204" pitchFamily="34" charset="0"/>
                </a:rPr>
                <a:t>product</a:t>
              </a:r>
              <a:endParaRPr lang="en-US" sz="8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F05187D-3406-7D4F-A457-B5906F950BD3}"/>
              </a:ext>
            </a:extLst>
          </p:cNvPr>
          <p:cNvGrpSpPr/>
          <p:nvPr userDrawn="1"/>
        </p:nvGrpSpPr>
        <p:grpSpPr>
          <a:xfrm>
            <a:off x="1797094" y="2018169"/>
            <a:ext cx="1345463" cy="496957"/>
            <a:chOff x="347869" y="2619240"/>
            <a:chExt cx="1345463" cy="496957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DE864EA-5977-6143-91BC-3D05660D5120}"/>
                </a:ext>
              </a:extLst>
            </p:cNvPr>
            <p:cNvSpPr/>
            <p:nvPr userDrawn="1"/>
          </p:nvSpPr>
          <p:spPr>
            <a:xfrm>
              <a:off x="347869" y="2619240"/>
              <a:ext cx="1345463" cy="496957"/>
            </a:xfrm>
            <a:prstGeom prst="rect">
              <a:avLst/>
            </a:prstGeom>
            <a:solidFill>
              <a:srgbClr val="C1C82B"/>
            </a:solidFill>
            <a:ln>
              <a:solidFill>
                <a:srgbClr val="C1C8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80A65C1-16F6-B94A-AA82-CB3C8B4A5D41}"/>
                </a:ext>
              </a:extLst>
            </p:cNvPr>
            <p:cNvSpPr/>
            <p:nvPr userDrawn="1"/>
          </p:nvSpPr>
          <p:spPr>
            <a:xfrm>
              <a:off x="347870" y="2619240"/>
              <a:ext cx="496957" cy="496957"/>
            </a:xfrm>
            <a:prstGeom prst="rect">
              <a:avLst/>
            </a:prstGeom>
            <a:solidFill>
              <a:srgbClr val="52575A"/>
            </a:solidFill>
            <a:ln>
              <a:solidFill>
                <a:srgbClr val="5257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0FBD03A-C518-4A40-BBC0-A6715A000298}"/>
                </a:ext>
              </a:extLst>
            </p:cNvPr>
            <p:cNvSpPr txBox="1"/>
            <p:nvPr userDrawn="1"/>
          </p:nvSpPr>
          <p:spPr>
            <a:xfrm>
              <a:off x="844826" y="2713545"/>
              <a:ext cx="848505" cy="30834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spcAft>
                  <a:spcPts val="1000"/>
                </a:spcAft>
                <a:buClr>
                  <a:srgbClr val="B5BD0D"/>
                </a:buClr>
                <a:buSzPct val="200000"/>
              </a:pPr>
              <a:r>
                <a:rPr lang="en-GB" sz="800" b="1">
                  <a:solidFill>
                    <a:schemeClr val="bg1"/>
                  </a:solidFill>
                  <a:latin typeface="Verdana"/>
                  <a:ea typeface="Verdana"/>
                  <a:cs typeface="Verdana" panose="020B0604030504040204" pitchFamily="34" charset="0"/>
                </a:rPr>
                <a:t>3P</a:t>
              </a:r>
              <a:br>
                <a:rPr lang="en-GB" sz="800" b="1">
                  <a:solidFill>
                    <a:schemeClr val="bg1"/>
                  </a:solidFill>
                  <a:latin typeface="Verdana"/>
                  <a:ea typeface="Verdana"/>
                  <a:cs typeface="Verdana" panose="020B0604030504040204" pitchFamily="34" charset="0"/>
                </a:rPr>
              </a:br>
              <a:r>
                <a:rPr lang="en-GB" sz="800" b="1">
                  <a:solidFill>
                    <a:schemeClr val="bg1"/>
                  </a:solidFill>
                  <a:latin typeface="Verdana"/>
                  <a:ea typeface="Verdana"/>
                  <a:cs typeface="Verdana" panose="020B0604030504040204" pitchFamily="34" charset="0"/>
                </a:rPr>
                <a:t>product</a:t>
              </a:r>
              <a:endParaRPr lang="en-US" sz="8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C9E3F7A-609E-1B42-B27F-0A9702B4E03D}"/>
              </a:ext>
            </a:extLst>
          </p:cNvPr>
          <p:cNvGrpSpPr/>
          <p:nvPr userDrawn="1"/>
        </p:nvGrpSpPr>
        <p:grpSpPr>
          <a:xfrm>
            <a:off x="3246319" y="2018168"/>
            <a:ext cx="1345463" cy="496957"/>
            <a:chOff x="347869" y="2619240"/>
            <a:chExt cx="1345463" cy="496957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DB26CA9-1E56-294E-9795-A7FA68445C1E}"/>
                </a:ext>
              </a:extLst>
            </p:cNvPr>
            <p:cNvSpPr/>
            <p:nvPr userDrawn="1"/>
          </p:nvSpPr>
          <p:spPr>
            <a:xfrm>
              <a:off x="347869" y="2619240"/>
              <a:ext cx="1345463" cy="496957"/>
            </a:xfrm>
            <a:prstGeom prst="rect">
              <a:avLst/>
            </a:prstGeom>
            <a:solidFill>
              <a:srgbClr val="C1C82B"/>
            </a:solidFill>
            <a:ln>
              <a:solidFill>
                <a:srgbClr val="C1C8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26A37F8-8CF0-AB4B-AA19-DE8F04B18E46}"/>
                </a:ext>
              </a:extLst>
            </p:cNvPr>
            <p:cNvSpPr/>
            <p:nvPr userDrawn="1"/>
          </p:nvSpPr>
          <p:spPr>
            <a:xfrm>
              <a:off x="347870" y="2619240"/>
              <a:ext cx="496957" cy="496957"/>
            </a:xfrm>
            <a:prstGeom prst="rect">
              <a:avLst/>
            </a:prstGeom>
            <a:solidFill>
              <a:srgbClr val="52575A"/>
            </a:solidFill>
            <a:ln>
              <a:solidFill>
                <a:srgbClr val="5257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D4D839A-CC44-5A48-90B0-3CC6AC5BF44D}"/>
                </a:ext>
              </a:extLst>
            </p:cNvPr>
            <p:cNvSpPr txBox="1"/>
            <p:nvPr userDrawn="1"/>
          </p:nvSpPr>
          <p:spPr>
            <a:xfrm>
              <a:off x="844826" y="2713545"/>
              <a:ext cx="848505" cy="30834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buClr>
                  <a:srgbClr val="B5BD0D"/>
                </a:buClr>
                <a:buSzPct val="200000"/>
              </a:pPr>
              <a:r>
                <a:rPr lang="en-GB" sz="800" b="1">
                  <a:solidFill>
                    <a:schemeClr val="bg1"/>
                  </a:solidFill>
                  <a:latin typeface="Verdana"/>
                  <a:ea typeface="Verdana"/>
                  <a:cs typeface="Verdana" panose="020B0604030504040204" pitchFamily="34" charset="0"/>
                </a:rPr>
                <a:t>B2C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A70F4D4-B9B2-2148-860A-F93D4412C93C}"/>
              </a:ext>
            </a:extLst>
          </p:cNvPr>
          <p:cNvGrpSpPr/>
          <p:nvPr userDrawn="1"/>
        </p:nvGrpSpPr>
        <p:grpSpPr>
          <a:xfrm>
            <a:off x="4695544" y="2023950"/>
            <a:ext cx="1345463" cy="496957"/>
            <a:chOff x="347869" y="2619240"/>
            <a:chExt cx="1345463" cy="496957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A05F167-25D1-ED4B-B719-042E7B2DA302}"/>
                </a:ext>
              </a:extLst>
            </p:cNvPr>
            <p:cNvSpPr/>
            <p:nvPr userDrawn="1"/>
          </p:nvSpPr>
          <p:spPr>
            <a:xfrm>
              <a:off x="347869" y="2619240"/>
              <a:ext cx="1345463" cy="496957"/>
            </a:xfrm>
            <a:prstGeom prst="rect">
              <a:avLst/>
            </a:prstGeom>
            <a:solidFill>
              <a:srgbClr val="C1C82B"/>
            </a:solidFill>
            <a:ln>
              <a:solidFill>
                <a:srgbClr val="C1C8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240B03AC-CB47-474C-BD0A-5B3BC39CD716}"/>
                </a:ext>
              </a:extLst>
            </p:cNvPr>
            <p:cNvSpPr/>
            <p:nvPr userDrawn="1"/>
          </p:nvSpPr>
          <p:spPr>
            <a:xfrm>
              <a:off x="347870" y="2619240"/>
              <a:ext cx="496957" cy="496957"/>
            </a:xfrm>
            <a:prstGeom prst="rect">
              <a:avLst/>
            </a:prstGeom>
            <a:solidFill>
              <a:srgbClr val="52575A"/>
            </a:solidFill>
            <a:ln>
              <a:solidFill>
                <a:srgbClr val="5257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D66C23A-6736-9E47-9191-D5F2935DAC79}"/>
                </a:ext>
              </a:extLst>
            </p:cNvPr>
            <p:cNvSpPr txBox="1"/>
            <p:nvPr userDrawn="1"/>
          </p:nvSpPr>
          <p:spPr>
            <a:xfrm>
              <a:off x="844826" y="2713545"/>
              <a:ext cx="848505" cy="30834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>
                  <a:srgbClr val="B5BD0D"/>
                </a:buClr>
                <a:buSzPct val="200000"/>
                <a:buFontTx/>
                <a:buNone/>
                <a:tabLst/>
                <a:defRPr/>
              </a:pPr>
              <a:r>
                <a:rPr lang="en-GB" sz="800" b="1">
                  <a:solidFill>
                    <a:schemeClr val="bg1"/>
                  </a:solidFill>
                  <a:latin typeface="Verdana"/>
                  <a:ea typeface="Verdana"/>
                  <a:cs typeface="Verdana" panose="020B0604030504040204" pitchFamily="34" charset="0"/>
                </a:rPr>
                <a:t>B2B</a:t>
              </a:r>
              <a:endParaRPr lang="en-GB" sz="8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2D7797D-A63C-C64A-BA21-03B8B823627D}"/>
              </a:ext>
            </a:extLst>
          </p:cNvPr>
          <p:cNvGrpSpPr/>
          <p:nvPr userDrawn="1"/>
        </p:nvGrpSpPr>
        <p:grpSpPr>
          <a:xfrm>
            <a:off x="6144769" y="2014523"/>
            <a:ext cx="1345463" cy="496957"/>
            <a:chOff x="347869" y="2619240"/>
            <a:chExt cx="1345463" cy="496957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3D19E12-0407-8548-B73A-00A01E0AD051}"/>
                </a:ext>
              </a:extLst>
            </p:cNvPr>
            <p:cNvSpPr/>
            <p:nvPr userDrawn="1"/>
          </p:nvSpPr>
          <p:spPr>
            <a:xfrm>
              <a:off x="347869" y="2619240"/>
              <a:ext cx="1345463" cy="496957"/>
            </a:xfrm>
            <a:prstGeom prst="rect">
              <a:avLst/>
            </a:prstGeom>
            <a:solidFill>
              <a:srgbClr val="C1C82B"/>
            </a:solidFill>
            <a:ln>
              <a:solidFill>
                <a:srgbClr val="C1C8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87414D24-60AD-3B42-881C-D78F4EA99054}"/>
                </a:ext>
              </a:extLst>
            </p:cNvPr>
            <p:cNvSpPr/>
            <p:nvPr userDrawn="1"/>
          </p:nvSpPr>
          <p:spPr>
            <a:xfrm>
              <a:off x="347870" y="2619240"/>
              <a:ext cx="496957" cy="496957"/>
            </a:xfrm>
            <a:prstGeom prst="rect">
              <a:avLst/>
            </a:prstGeom>
            <a:solidFill>
              <a:srgbClr val="52575A"/>
            </a:solidFill>
            <a:ln>
              <a:solidFill>
                <a:srgbClr val="5257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B616ACCE-45C7-4445-961F-DDE620CAEBC6}"/>
                </a:ext>
              </a:extLst>
            </p:cNvPr>
            <p:cNvSpPr txBox="1"/>
            <p:nvPr userDrawn="1"/>
          </p:nvSpPr>
          <p:spPr>
            <a:xfrm>
              <a:off x="844826" y="2713545"/>
              <a:ext cx="848505" cy="30834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spcAft>
                  <a:spcPts val="1000"/>
                </a:spcAft>
                <a:buClr>
                  <a:srgbClr val="B5BD0D"/>
                </a:buClr>
                <a:buSzPct val="200000"/>
              </a:pPr>
              <a:r>
                <a:rPr lang="en-GB" sz="800" b="1">
                  <a:solidFill>
                    <a:schemeClr val="bg1"/>
                  </a:solidFill>
                  <a:latin typeface="Verdana"/>
                  <a:ea typeface="Verdana"/>
                  <a:cs typeface="Verdana" panose="020B0604030504040204" pitchFamily="34" charset="0"/>
                </a:rPr>
                <a:t>International</a:t>
              </a:r>
              <a:endParaRPr lang="en-US" sz="8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986BD8D5-B634-5F48-9A5E-4C5C98477DD2}"/>
              </a:ext>
            </a:extLst>
          </p:cNvPr>
          <p:cNvGrpSpPr/>
          <p:nvPr userDrawn="1"/>
        </p:nvGrpSpPr>
        <p:grpSpPr>
          <a:xfrm>
            <a:off x="7593994" y="2003265"/>
            <a:ext cx="1345463" cy="496957"/>
            <a:chOff x="347869" y="2619240"/>
            <a:chExt cx="1345463" cy="496957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2879CBD-F283-2E42-A036-DD92A63BA270}"/>
                </a:ext>
              </a:extLst>
            </p:cNvPr>
            <p:cNvSpPr/>
            <p:nvPr userDrawn="1"/>
          </p:nvSpPr>
          <p:spPr>
            <a:xfrm>
              <a:off x="347869" y="2619240"/>
              <a:ext cx="1345463" cy="496957"/>
            </a:xfrm>
            <a:prstGeom prst="rect">
              <a:avLst/>
            </a:prstGeom>
            <a:solidFill>
              <a:srgbClr val="C1C82B"/>
            </a:solidFill>
            <a:ln>
              <a:solidFill>
                <a:srgbClr val="C1C8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8632C90A-3CDB-8C47-AAEE-E87CF4A1F064}"/>
                </a:ext>
              </a:extLst>
            </p:cNvPr>
            <p:cNvSpPr/>
            <p:nvPr userDrawn="1"/>
          </p:nvSpPr>
          <p:spPr>
            <a:xfrm>
              <a:off x="347870" y="2619240"/>
              <a:ext cx="496957" cy="496957"/>
            </a:xfrm>
            <a:prstGeom prst="rect">
              <a:avLst/>
            </a:prstGeom>
            <a:solidFill>
              <a:srgbClr val="52575A"/>
            </a:solidFill>
            <a:ln>
              <a:solidFill>
                <a:srgbClr val="5257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1E4AF7E8-6854-934F-A603-EC20A8E10EAC}"/>
                </a:ext>
              </a:extLst>
            </p:cNvPr>
            <p:cNvSpPr txBox="1"/>
            <p:nvPr userDrawn="1"/>
          </p:nvSpPr>
          <p:spPr>
            <a:xfrm>
              <a:off x="844826" y="2713545"/>
              <a:ext cx="848505" cy="30834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spcAft>
                  <a:spcPts val="1000"/>
                </a:spcAft>
                <a:buClr>
                  <a:srgbClr val="B5BD0D"/>
                </a:buClr>
                <a:buSzPct val="200000"/>
              </a:pPr>
              <a:r>
                <a:rPr lang="en-GB" sz="800" b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customer experience</a:t>
              </a:r>
              <a:endParaRPr lang="en-US" sz="8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8A65ED1-9FFB-7845-BB4C-F149041D81F2}"/>
              </a:ext>
            </a:extLst>
          </p:cNvPr>
          <p:cNvGrpSpPr/>
          <p:nvPr userDrawn="1"/>
        </p:nvGrpSpPr>
        <p:grpSpPr>
          <a:xfrm>
            <a:off x="10492441" y="2012997"/>
            <a:ext cx="1345463" cy="496957"/>
            <a:chOff x="347869" y="2619240"/>
            <a:chExt cx="1345463" cy="496957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E7EA9FA3-5147-084C-9D50-A0225E83F5A3}"/>
                </a:ext>
              </a:extLst>
            </p:cNvPr>
            <p:cNvSpPr/>
            <p:nvPr userDrawn="1"/>
          </p:nvSpPr>
          <p:spPr>
            <a:xfrm>
              <a:off x="347869" y="2619240"/>
              <a:ext cx="1345463" cy="496957"/>
            </a:xfrm>
            <a:prstGeom prst="rect">
              <a:avLst/>
            </a:prstGeom>
            <a:solidFill>
              <a:srgbClr val="C1C82B"/>
            </a:solidFill>
            <a:ln>
              <a:solidFill>
                <a:srgbClr val="C1C8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EDAE606A-50BF-EC4D-8A41-B2283509E17E}"/>
                </a:ext>
              </a:extLst>
            </p:cNvPr>
            <p:cNvSpPr/>
            <p:nvPr userDrawn="1"/>
          </p:nvSpPr>
          <p:spPr>
            <a:xfrm>
              <a:off x="347870" y="2619240"/>
              <a:ext cx="496957" cy="496957"/>
            </a:xfrm>
            <a:prstGeom prst="rect">
              <a:avLst/>
            </a:prstGeom>
            <a:solidFill>
              <a:srgbClr val="52575A"/>
            </a:solidFill>
            <a:ln>
              <a:solidFill>
                <a:srgbClr val="5257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77B95A03-9C86-C647-A19B-00B1439DD7F4}"/>
                </a:ext>
              </a:extLst>
            </p:cNvPr>
            <p:cNvSpPr txBox="1"/>
            <p:nvPr userDrawn="1"/>
          </p:nvSpPr>
          <p:spPr>
            <a:xfrm>
              <a:off x="844826" y="2713545"/>
              <a:ext cx="848505" cy="30834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spcAft>
                  <a:spcPts val="1000"/>
                </a:spcAft>
                <a:buClr>
                  <a:srgbClr val="B5BD0D"/>
                </a:buClr>
                <a:buSzPct val="200000"/>
              </a:pPr>
              <a:r>
                <a:rPr lang="en-GB" sz="800" b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our</a:t>
              </a:r>
              <a:br>
                <a:rPr lang="en-GB" sz="800" b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en-GB" sz="800" b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people</a:t>
              </a:r>
              <a:endParaRPr lang="en-US" sz="8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B72F6DF3-F308-AF44-93F2-955DA322A43E}"/>
              </a:ext>
            </a:extLst>
          </p:cNvPr>
          <p:cNvGrpSpPr/>
          <p:nvPr userDrawn="1"/>
        </p:nvGrpSpPr>
        <p:grpSpPr>
          <a:xfrm>
            <a:off x="9043219" y="2012996"/>
            <a:ext cx="1345463" cy="496957"/>
            <a:chOff x="347869" y="2619240"/>
            <a:chExt cx="1345463" cy="496957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4306E6EA-6FA7-E04D-A517-D3F71918E17A}"/>
                </a:ext>
              </a:extLst>
            </p:cNvPr>
            <p:cNvSpPr/>
            <p:nvPr userDrawn="1"/>
          </p:nvSpPr>
          <p:spPr>
            <a:xfrm>
              <a:off x="347869" y="2619240"/>
              <a:ext cx="1345463" cy="496957"/>
            </a:xfrm>
            <a:prstGeom prst="rect">
              <a:avLst/>
            </a:prstGeom>
            <a:solidFill>
              <a:srgbClr val="C1C82B"/>
            </a:solidFill>
            <a:ln>
              <a:solidFill>
                <a:srgbClr val="C1C8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C31B1287-E6C6-094B-9116-1740C702DD33}"/>
                </a:ext>
              </a:extLst>
            </p:cNvPr>
            <p:cNvSpPr/>
            <p:nvPr userDrawn="1"/>
          </p:nvSpPr>
          <p:spPr>
            <a:xfrm>
              <a:off x="347870" y="2619240"/>
              <a:ext cx="496957" cy="496957"/>
            </a:xfrm>
            <a:prstGeom prst="rect">
              <a:avLst/>
            </a:prstGeom>
            <a:solidFill>
              <a:srgbClr val="52575A"/>
            </a:solidFill>
            <a:ln>
              <a:solidFill>
                <a:srgbClr val="5257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85BA80FC-C847-4D46-8335-74991963DE73}"/>
                </a:ext>
              </a:extLst>
            </p:cNvPr>
            <p:cNvSpPr txBox="1"/>
            <p:nvPr userDrawn="1"/>
          </p:nvSpPr>
          <p:spPr>
            <a:xfrm>
              <a:off x="844826" y="2713545"/>
              <a:ext cx="848505" cy="30834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spcAft>
                  <a:spcPts val="1000"/>
                </a:spcAft>
                <a:buClr>
                  <a:srgbClr val="B5BD0D"/>
                </a:buClr>
                <a:buSzPct val="200000"/>
              </a:pPr>
              <a:r>
                <a:rPr lang="en-GB" sz="800" b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business efficiencies</a:t>
              </a:r>
              <a:endParaRPr lang="en-US" sz="8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7243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B2B7F-1107-7647-A27C-209648278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F4D927-1C05-8847-9078-3F6ABAB948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3ACD9F-8FEB-C049-9CC1-044D0DD23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25167-6EE2-7041-8048-A34505FC2836}" type="datetimeFigureOut">
              <a:rPr lang="en-US" smtClean="0"/>
              <a:t>8/22/22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00D2CE-9397-9F4B-AA7E-A976BE6AC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87438-8A4B-4941-852D-79ABCD9F3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1D199-4096-2D4F-8CA0-FF8AA432D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772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9E8755-EC5B-904E-83DB-2829250FF3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AD4881-D3EC-FB43-8211-794625D70C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E8E9E2-4C05-C740-9A5A-9E0F2AB5C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25167-6EE2-7041-8048-A34505FC2836}" type="datetimeFigureOut">
              <a:rPr lang="en-US" smtClean="0"/>
              <a:t>8/22/22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B8EDA8-9CC1-124A-AE53-736DC622A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7666E5-3AF0-C54C-9C9E-4A59E4948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1D199-4096-2D4F-8CA0-FF8AA432D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435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2BE298C-5B1F-4340-A924-EB5353DE9B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762" y="0"/>
            <a:ext cx="12182475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3F77AB7-A44F-A942-8BD3-371DBF948BC1}"/>
              </a:ext>
            </a:extLst>
          </p:cNvPr>
          <p:cNvSpPr/>
          <p:nvPr userDrawn="1"/>
        </p:nvSpPr>
        <p:spPr>
          <a:xfrm>
            <a:off x="3089429" y="683581"/>
            <a:ext cx="8753383" cy="230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20AEF0-A10E-BA46-BC38-94CB8CC54F2A}"/>
              </a:ext>
            </a:extLst>
          </p:cNvPr>
          <p:cNvSpPr txBox="1"/>
          <p:nvPr userDrawn="1"/>
        </p:nvSpPr>
        <p:spPr>
          <a:xfrm>
            <a:off x="2449902" y="6156572"/>
            <a:ext cx="7401464" cy="296101"/>
          </a:xfrm>
          <a:prstGeom prst="rect">
            <a:avLst/>
          </a:prstGeom>
          <a:noFill/>
        </p:spPr>
        <p:txBody>
          <a:bodyPr wrap="square" lIns="0" tIns="0" rIns="0" bIns="46800" rtlCol="0" anchor="t">
            <a:noAutofit/>
          </a:bodyPr>
          <a:lstStyle/>
          <a:p>
            <a:pPr algn="ctr">
              <a:spcAft>
                <a:spcPts val="1000"/>
              </a:spcAft>
              <a:buClr>
                <a:srgbClr val="B5BD0D"/>
              </a:buClr>
              <a:buSzPct val="200000"/>
            </a:pPr>
            <a:r>
              <a:rPr lang="en-GB" sz="105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Colleagues should take care of each other, have fun, celebrate success, learn by failure, look</a:t>
            </a:r>
            <a:br>
              <a:rPr lang="en-GB" sz="105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105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for reasons to praise not to criticize, communicate freely and most of all respect each other.</a:t>
            </a:r>
            <a:endParaRPr lang="en-US" sz="105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402559-592C-6243-A113-622CE84A46E6}"/>
              </a:ext>
            </a:extLst>
          </p:cNvPr>
          <p:cNvSpPr txBox="1"/>
          <p:nvPr userDrawn="1"/>
        </p:nvSpPr>
        <p:spPr>
          <a:xfrm>
            <a:off x="2997486" y="650929"/>
            <a:ext cx="9194513" cy="30834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spcAft>
                <a:spcPts val="1000"/>
              </a:spcAft>
              <a:buClr>
                <a:srgbClr val="B5BD0D"/>
              </a:buClr>
              <a:buSzPct val="200000"/>
            </a:pPr>
            <a:r>
              <a:rPr lang="en-GB" sz="1400" b="1">
                <a:solidFill>
                  <a:srgbClr val="B2BA0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Annual £60m turnover business </a:t>
            </a:r>
            <a:r>
              <a:rPr lang="en-GB" sz="1400">
                <a:solidFill>
                  <a:srgbClr val="5257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delivering sustainable Profits of </a:t>
            </a:r>
            <a:r>
              <a:rPr lang="en-GB" sz="1400" b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£6m </a:t>
            </a:r>
            <a:r>
              <a:rPr lang="en-GB" sz="1400">
                <a:solidFill>
                  <a:srgbClr val="5257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 June 2024</a:t>
            </a:r>
          </a:p>
        </p:txBody>
      </p:sp>
    </p:spTree>
    <p:extLst>
      <p:ext uri="{BB962C8B-B14F-4D97-AF65-F5344CB8AC3E}">
        <p14:creationId xmlns:p14="http://schemas.microsoft.com/office/powerpoint/2010/main" val="1841225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A01CE15B-36A7-4C4E-92B9-7438153225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85816" b="851"/>
          <a:stretch/>
        </p:blipFill>
        <p:spPr>
          <a:xfrm>
            <a:off x="457698" y="6032254"/>
            <a:ext cx="10864692" cy="8154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BB4642-E8EC-DE40-B6BF-BDBD22294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65165"/>
          <a:stretch/>
        </p:blipFill>
        <p:spPr>
          <a:xfrm>
            <a:off x="0" y="152073"/>
            <a:ext cx="12182475" cy="23889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8FBA64-BC7B-B740-A442-0F09A15F89D6}"/>
              </a:ext>
            </a:extLst>
          </p:cNvPr>
          <p:cNvSpPr txBox="1"/>
          <p:nvPr userDrawn="1"/>
        </p:nvSpPr>
        <p:spPr>
          <a:xfrm>
            <a:off x="2232708" y="6261467"/>
            <a:ext cx="7401464" cy="296101"/>
          </a:xfrm>
          <a:prstGeom prst="rect">
            <a:avLst/>
          </a:prstGeom>
          <a:noFill/>
        </p:spPr>
        <p:txBody>
          <a:bodyPr wrap="square" lIns="0" tIns="0" rIns="0" bIns="46800" rtlCol="0" anchor="t">
            <a:noAutofit/>
          </a:bodyPr>
          <a:lstStyle/>
          <a:p>
            <a:pPr algn="ctr">
              <a:spcAft>
                <a:spcPts val="1000"/>
              </a:spcAft>
              <a:buClr>
                <a:srgbClr val="B5BD0D"/>
              </a:buClr>
              <a:buSzPct val="200000"/>
            </a:pPr>
            <a:r>
              <a:rPr lang="en-GB" sz="105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Colleagues should take care of each other, have fun, celebrate success, learn by failure, look</a:t>
            </a:r>
            <a:br>
              <a:rPr lang="en-GB" sz="105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105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for reasons to praise not to criticize, communicate freely and most of all respect each other.</a:t>
            </a:r>
            <a:endParaRPr lang="en-US" sz="105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2BD7CAD-3005-5342-8FC8-5578C181C5E7}"/>
              </a:ext>
            </a:extLst>
          </p:cNvPr>
          <p:cNvSpPr txBox="1"/>
          <p:nvPr userDrawn="1"/>
        </p:nvSpPr>
        <p:spPr>
          <a:xfrm>
            <a:off x="10898137" y="2025682"/>
            <a:ext cx="848505" cy="30834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spcAft>
                <a:spcPts val="1000"/>
              </a:spcAft>
              <a:buClr>
                <a:srgbClr val="B5BD0D"/>
              </a:buClr>
              <a:buSzPct val="200000"/>
            </a:pPr>
            <a:r>
              <a:rPr lang="en-GB" sz="8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our</a:t>
            </a:r>
            <a:br>
              <a:rPr lang="en-GB" sz="8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8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people</a:t>
            </a:r>
            <a:endParaRPr lang="en-US" sz="8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1879C43-CA7C-4244-B16A-FD15D003FA01}"/>
              </a:ext>
            </a:extLst>
          </p:cNvPr>
          <p:cNvSpPr txBox="1"/>
          <p:nvPr userDrawn="1"/>
        </p:nvSpPr>
        <p:spPr>
          <a:xfrm>
            <a:off x="7569757" y="2025682"/>
            <a:ext cx="848505" cy="30834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spcAft>
                <a:spcPts val="1000"/>
              </a:spcAft>
              <a:buClr>
                <a:srgbClr val="B5BD0D"/>
              </a:buClr>
              <a:buSzPct val="200000"/>
            </a:pPr>
            <a:r>
              <a:rPr lang="en-GB" sz="8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international</a:t>
            </a:r>
            <a:endParaRPr lang="en-US" sz="8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1955E89-3F37-D64C-B91E-6EBE0B057E55}"/>
              </a:ext>
            </a:extLst>
          </p:cNvPr>
          <p:cNvSpPr txBox="1"/>
          <p:nvPr userDrawn="1"/>
        </p:nvSpPr>
        <p:spPr>
          <a:xfrm>
            <a:off x="5890044" y="2025682"/>
            <a:ext cx="848505" cy="30834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B5BD0D"/>
              </a:buClr>
              <a:buSzPct val="200000"/>
              <a:buFontTx/>
              <a:buNone/>
              <a:tabLst/>
              <a:defRPr/>
            </a:pPr>
            <a:r>
              <a:rPr lang="en-GB" sz="800" b="1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B2B</a:t>
            </a:r>
            <a:endParaRPr lang="en-GB" sz="8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9923663-4B7F-AE4D-B1CA-897B34C727E0}"/>
              </a:ext>
            </a:extLst>
          </p:cNvPr>
          <p:cNvSpPr txBox="1"/>
          <p:nvPr userDrawn="1"/>
        </p:nvSpPr>
        <p:spPr>
          <a:xfrm>
            <a:off x="4200392" y="2025682"/>
            <a:ext cx="848505" cy="30834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buClr>
                <a:srgbClr val="B5BD0D"/>
              </a:buClr>
              <a:buSzPct val="200000"/>
            </a:pPr>
            <a:r>
              <a:rPr lang="en-GB" sz="800" b="1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B2C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4FD48EE-CB99-154A-A872-82B09EFDEE20}"/>
              </a:ext>
            </a:extLst>
          </p:cNvPr>
          <p:cNvSpPr txBox="1"/>
          <p:nvPr userDrawn="1"/>
        </p:nvSpPr>
        <p:spPr>
          <a:xfrm>
            <a:off x="2542414" y="2025682"/>
            <a:ext cx="848505" cy="30834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spcAft>
                <a:spcPts val="1000"/>
              </a:spcAft>
              <a:buClr>
                <a:srgbClr val="B5BD0D"/>
              </a:buClr>
              <a:buSzPct val="200000"/>
            </a:pPr>
            <a:r>
              <a:rPr lang="en-GB" sz="800" b="1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3P</a:t>
            </a:r>
            <a:br>
              <a:rPr lang="en-GB" sz="800" b="1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</a:br>
            <a:r>
              <a:rPr lang="en-GB" sz="800" b="1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product</a:t>
            </a:r>
            <a:endParaRPr lang="en-US" sz="8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C1E873E-81F3-674B-996B-794D0D4CFF19}"/>
              </a:ext>
            </a:extLst>
          </p:cNvPr>
          <p:cNvSpPr txBox="1"/>
          <p:nvPr userDrawn="1"/>
        </p:nvSpPr>
        <p:spPr>
          <a:xfrm>
            <a:off x="924629" y="2025682"/>
            <a:ext cx="848505" cy="30834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spcAft>
                <a:spcPts val="1000"/>
              </a:spcAft>
              <a:buClr>
                <a:srgbClr val="B5BD0D"/>
              </a:buClr>
              <a:buSzPct val="200000"/>
            </a:pPr>
            <a:r>
              <a:rPr lang="en-GB" sz="800" b="1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own </a:t>
            </a:r>
            <a:br>
              <a:rPr lang="en-GB" sz="800" b="1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</a:br>
            <a:r>
              <a:rPr lang="en-GB" sz="800" b="1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product</a:t>
            </a:r>
            <a:endParaRPr lang="en-US" sz="8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02A563F-8AC3-A34C-B5FC-00C9F24160D4}"/>
              </a:ext>
            </a:extLst>
          </p:cNvPr>
          <p:cNvSpPr txBox="1"/>
          <p:nvPr userDrawn="1"/>
        </p:nvSpPr>
        <p:spPr>
          <a:xfrm>
            <a:off x="9225333" y="2025682"/>
            <a:ext cx="848505" cy="30834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spcAft>
                <a:spcPts val="1000"/>
              </a:spcAft>
              <a:buClr>
                <a:srgbClr val="B5BD0D"/>
              </a:buClr>
              <a:buSzPct val="200000"/>
            </a:pPr>
            <a:r>
              <a:rPr lang="en-GB" sz="8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central services</a:t>
            </a:r>
            <a:endParaRPr lang="en-US" sz="8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578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0A41D-C746-8041-8BBE-416B3865D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33E15-B60B-C543-B9C5-6EEC86E852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DFA6C8-EC48-8748-8E65-103DA1B5AB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EF2FE9-6790-2F44-8007-197CD9F39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25167-6EE2-7041-8048-A34505FC2836}" type="datetimeFigureOut">
              <a:rPr lang="en-US" smtClean="0"/>
              <a:t>8/22/22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C0552A-8F91-2D49-B082-1C93B9BB3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47C4C2-375A-FA41-950D-DADAB4E86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1D199-4096-2D4F-8CA0-FF8AA432D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23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CB954-920D-3240-AAD7-C0E49F908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FB1953-C60C-0746-ABB5-5585311ADA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531B6A-B780-C04B-9820-B34171EE96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CD3E59-50AC-2F4F-9386-5685980A7A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0E6108-54D3-C246-98B0-6CCD1F36E5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4BB3AF-C148-AF48-AA32-552CD2872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25167-6EE2-7041-8048-A34505FC2836}" type="datetimeFigureOut">
              <a:rPr lang="en-US" smtClean="0"/>
              <a:t>8/22/22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B97415-CA19-B142-B155-2AA6B8C89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E5CADE-4E90-6742-901F-A575F984F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1D199-4096-2D4F-8CA0-FF8AA432D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817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7CDDE-42ED-DE43-ACEB-D5956B418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BE48C2-9733-BF46-8990-288B055A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25167-6EE2-7041-8048-A34505FC2836}" type="datetimeFigureOut">
              <a:rPr lang="en-US" smtClean="0"/>
              <a:t>8/22/22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CBA9BD-224D-434C-AC64-42F82E95D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19ABE7-1BC1-5142-9A30-4F8FC1A6D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1D199-4096-2D4F-8CA0-FF8AA432D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312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780B2A-692D-954D-A9E6-7AFD66B5A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25167-6EE2-7041-8048-A34505FC2836}" type="datetimeFigureOut">
              <a:rPr lang="en-US" smtClean="0"/>
              <a:t>8/22/22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5C0344-665C-FD41-ADC3-B4E34F12C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0EAE35-E217-F146-83C7-CB723377F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1D199-4096-2D4F-8CA0-FF8AA432D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086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F4CF9-E0CB-7049-B6FF-236E16C93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247F7-643F-D849-A7D1-62BA54717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BB9128-82BE-7A4B-926A-65C10179F7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0FB723-5029-994C-B8FD-358D26B9A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25167-6EE2-7041-8048-A34505FC2836}" type="datetimeFigureOut">
              <a:rPr lang="en-US" smtClean="0"/>
              <a:t>8/22/22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0B28D6-A21C-D24B-B25A-F9A714970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BB7B8E-E7C3-E74C-8424-4C83091FC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1D199-4096-2D4F-8CA0-FF8AA432D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214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99FB0-1827-034E-B1CA-75CD0D424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971034-1F7E-0240-91AE-58E1A9C7DD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B2FC5A-FED0-BF40-BE4E-5FE3971A8A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44E450-FF8E-D04E-8F33-3CF820B3A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25167-6EE2-7041-8048-A34505FC2836}" type="datetimeFigureOut">
              <a:rPr lang="en-US" smtClean="0"/>
              <a:t>8/22/22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4230A2-BAAB-574B-A155-3C28E4C71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337F7E-4982-8043-A02A-F6D77F6A0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1D199-4096-2D4F-8CA0-FF8AA432D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494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EC296B-4A71-9047-8D89-1181D4045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D6B08B-6AD7-5E4A-BC11-C13C3FEF3E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9D703-9F80-DD47-B63A-1C859BE1FC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25167-6EE2-7041-8048-A34505FC2836}" type="datetimeFigureOut">
              <a:rPr lang="en-US" smtClean="0"/>
              <a:t>8/22/22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71C18-9F37-7F49-9AE4-FC48448209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4C624-BB01-6347-9FFC-A75FB34B79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1D199-4096-2D4F-8CA0-FF8AA432DA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F252AE-1AE4-2F4D-B486-51E40BAF3024}"/>
              </a:ext>
            </a:extLst>
          </p:cNvPr>
          <p:cNvSpPr txBox="1"/>
          <p:nvPr userDrawn="1"/>
        </p:nvSpPr>
        <p:spPr>
          <a:xfrm>
            <a:off x="2615053" y="365125"/>
            <a:ext cx="231227" cy="194176"/>
          </a:xfrm>
          <a:prstGeom prst="rect">
            <a:avLst/>
          </a:prstGeom>
          <a:noFill/>
        </p:spPr>
        <p:txBody>
          <a:bodyPr wrap="square" lIns="0" tIns="0" rIns="0" bIns="46800" rtlCol="0" anchor="t">
            <a:noAutofit/>
          </a:bodyPr>
          <a:lstStyle/>
          <a:p>
            <a:pPr>
              <a:spcAft>
                <a:spcPts val="1000"/>
              </a:spcAft>
              <a:buClr>
                <a:srgbClr val="B5BD0D"/>
              </a:buClr>
              <a:buSzPct val="200000"/>
            </a:pPr>
            <a:r>
              <a:rPr lang="en-GB" sz="500" b="1">
                <a:solidFill>
                  <a:srgbClr val="B2BA0E"/>
                </a:solidFill>
                <a:latin typeface="Verdana"/>
                <a:ea typeface="Verdana"/>
                <a:cs typeface="Verdana"/>
              </a:rPr>
              <a:t>®</a:t>
            </a:r>
            <a:endParaRPr lang="en-US" sz="500" b="1">
              <a:solidFill>
                <a:srgbClr val="B2BA0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427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iff"/><Relationship Id="rId3" Type="http://schemas.openxmlformats.org/officeDocument/2006/relationships/image" Target="../media/image3.tiff"/><Relationship Id="rId7" Type="http://schemas.openxmlformats.org/officeDocument/2006/relationships/image" Target="../media/image7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tiff"/><Relationship Id="rId5" Type="http://schemas.openxmlformats.org/officeDocument/2006/relationships/image" Target="../media/image5.tiff"/><Relationship Id="rId4" Type="http://schemas.openxmlformats.org/officeDocument/2006/relationships/image" Target="../media/image4.tiff"/><Relationship Id="rId9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8DAB5EF0-EE2C-F84E-BFDC-B69ABFD2150D}"/>
              </a:ext>
            </a:extLst>
          </p:cNvPr>
          <p:cNvSpPr txBox="1"/>
          <p:nvPr/>
        </p:nvSpPr>
        <p:spPr>
          <a:xfrm>
            <a:off x="2997486" y="1114360"/>
            <a:ext cx="9194513" cy="38105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spcAft>
                <a:spcPts val="1000"/>
              </a:spcAft>
              <a:buClr>
                <a:srgbClr val="B5BD0D"/>
              </a:buClr>
              <a:buSzPct val="200000"/>
            </a:pPr>
            <a:r>
              <a:rPr lang="en-GB" sz="1000" b="1">
                <a:solidFill>
                  <a:srgbClr val="B2BA0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High Street TV </a:t>
            </a:r>
            <a:r>
              <a:rPr lang="en-GB"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dedicated to continually evolve our business and culture so that together we develop and achieve mutual success.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278F354-E289-FB48-8B29-44EC71E5591D}"/>
              </a:ext>
            </a:extLst>
          </p:cNvPr>
          <p:cNvSpPr txBox="1"/>
          <p:nvPr/>
        </p:nvSpPr>
        <p:spPr>
          <a:xfrm>
            <a:off x="2997485" y="802297"/>
            <a:ext cx="9194513" cy="30834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spcAft>
                <a:spcPts val="1000"/>
              </a:spcAft>
              <a:buClr>
                <a:srgbClr val="B5BD0D"/>
              </a:buClr>
              <a:buSzPct val="200000"/>
            </a:pPr>
            <a:r>
              <a:rPr lang="en-GB" sz="1400" b="1">
                <a:solidFill>
                  <a:srgbClr val="B2BA0E"/>
                </a:solidFill>
                <a:latin typeface="Verdana"/>
                <a:ea typeface="Verdana"/>
                <a:cs typeface="Verdana" panose="020B0604030504040204" pitchFamily="34" charset="0"/>
              </a:rPr>
              <a:t>Annual £60m turnover business </a:t>
            </a:r>
            <a:r>
              <a:rPr lang="en-GB" sz="1400">
                <a:solidFill>
                  <a:srgbClr val="52575A"/>
                </a:solidFill>
                <a:latin typeface="Verdana"/>
                <a:ea typeface="Verdana"/>
                <a:cs typeface="Verdana" panose="020B0604030504040204" pitchFamily="34" charset="0"/>
              </a:rPr>
              <a:t>delivering sustainable Profits of </a:t>
            </a:r>
            <a:r>
              <a:rPr lang="en-GB" sz="1400" b="1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£6m </a:t>
            </a:r>
            <a:r>
              <a:rPr lang="en-GB" sz="1400">
                <a:solidFill>
                  <a:srgbClr val="52575A"/>
                </a:solidFill>
                <a:latin typeface="Verdana"/>
                <a:ea typeface="Verdana"/>
                <a:cs typeface="Verdana" panose="020B0604030504040204" pitchFamily="34" charset="0"/>
              </a:rPr>
              <a:t>by June 2024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F9616847-0747-234D-940F-E50F8BEB85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572" y="2064563"/>
            <a:ext cx="306402" cy="30640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B261598-229C-6241-9250-5C8F6CCB4F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1650" y="2064563"/>
            <a:ext cx="309806" cy="22547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18B25FB-D1A5-F146-B677-F8A822C490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6837" y="2043475"/>
            <a:ext cx="326346" cy="30640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A39E397-4AB8-004C-8E13-DF5679EC74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2107" y="2048620"/>
            <a:ext cx="297119" cy="30125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ABC269D5-926F-2A44-9F5E-B2CF3B4DA9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17373" y="2033426"/>
            <a:ext cx="383003" cy="306403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33805879-F830-DB42-9C90-063B4F65E4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97335" y="2027573"/>
            <a:ext cx="302568" cy="30256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D269B822-F68E-574E-9769-565A57ED82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80134" y="2027573"/>
            <a:ext cx="311456" cy="31145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51D1CF7-B5EB-0D42-B667-C9F582E65518}"/>
              </a:ext>
            </a:extLst>
          </p:cNvPr>
          <p:cNvSpPr txBox="1"/>
          <p:nvPr/>
        </p:nvSpPr>
        <p:spPr>
          <a:xfrm>
            <a:off x="330199" y="2663233"/>
            <a:ext cx="1482381" cy="4194767"/>
          </a:xfrm>
          <a:prstGeom prst="rect">
            <a:avLst/>
          </a:prstGeom>
          <a:noFill/>
        </p:spPr>
        <p:txBody>
          <a:bodyPr wrap="square" lIns="0" tIns="0" rIns="0" bIns="46800" rtlCol="0" anchor="t">
            <a:noAutofit/>
          </a:bodyPr>
          <a:lstStyle/>
          <a:p>
            <a:pPr marL="171450" indent="-171450">
              <a:lnSpc>
                <a:spcPts val="750"/>
              </a:lnSpc>
              <a:spcAft>
                <a:spcPts val="500"/>
              </a:spcAft>
              <a:buFont typeface="Wingdings,Sans-Serif"/>
              <a:buChar char="§"/>
            </a:pPr>
            <a:r>
              <a:rPr lang="en-GB" sz="600" dirty="0">
                <a:latin typeface="Verdana"/>
                <a:ea typeface="Verdana"/>
                <a:cs typeface="Arial"/>
              </a:rPr>
              <a:t>Maintain and develop all standards in relation to product compliance, QC and GRD.</a:t>
            </a:r>
          </a:p>
          <a:p>
            <a:pPr marL="171450" indent="-171450">
              <a:lnSpc>
                <a:spcPts val="750"/>
              </a:lnSpc>
              <a:spcAft>
                <a:spcPts val="500"/>
              </a:spcAft>
              <a:buFont typeface="Wingdings,Sans-Serif"/>
              <a:buChar char="§"/>
            </a:pPr>
            <a:r>
              <a:rPr lang="en-GB" sz="600" dirty="0">
                <a:latin typeface="Verdana"/>
                <a:ea typeface="Verdana"/>
                <a:cs typeface="Arial"/>
              </a:rPr>
              <a:t>Focus on SDA products with a health story to align with health &amp; wellbeing culture.</a:t>
            </a:r>
          </a:p>
          <a:p>
            <a:pPr marL="171450" indent="-171450">
              <a:lnSpc>
                <a:spcPts val="750"/>
              </a:lnSpc>
              <a:spcAft>
                <a:spcPts val="500"/>
              </a:spcAft>
              <a:buFont typeface="Wingdings,Sans-Serif"/>
              <a:buChar char="§"/>
            </a:pPr>
            <a:r>
              <a:rPr lang="en-GB" sz="600" dirty="0">
                <a:latin typeface="Verdana"/>
                <a:ea typeface="Verdana"/>
                <a:cs typeface="Arial"/>
              </a:rPr>
              <a:t>Expand fitness products to align with health &amp; wellbeing culture.</a:t>
            </a:r>
          </a:p>
          <a:p>
            <a:pPr marL="171450" indent="-171450">
              <a:lnSpc>
                <a:spcPts val="750"/>
              </a:lnSpc>
              <a:spcAft>
                <a:spcPts val="500"/>
              </a:spcAft>
              <a:buFont typeface="Wingdings,Sans-Serif"/>
              <a:buChar char="§"/>
            </a:pPr>
            <a:r>
              <a:rPr lang="en-GB" sz="600" dirty="0">
                <a:latin typeface="Verdana"/>
                <a:ea typeface="Verdana"/>
                <a:cs typeface="Arial"/>
              </a:rPr>
              <a:t>Develop our outdoor living products to align with consumers Garden Time versus holidaying abroad.</a:t>
            </a:r>
          </a:p>
          <a:p>
            <a:pPr marL="171450" indent="-171450">
              <a:lnSpc>
                <a:spcPts val="750"/>
              </a:lnSpc>
              <a:spcAft>
                <a:spcPts val="500"/>
              </a:spcAft>
              <a:buFont typeface="Wingdings,Sans-Serif"/>
              <a:buChar char="§"/>
            </a:pPr>
            <a:r>
              <a:rPr lang="en-GB" sz="600" dirty="0">
                <a:latin typeface="Verdana"/>
                <a:ea typeface="Verdana"/>
                <a:cs typeface="Arial"/>
              </a:rPr>
              <a:t>Target Energy Saving &amp; The working from Home categories to align with rising inflation and new normal.</a:t>
            </a:r>
          </a:p>
          <a:p>
            <a:pPr marL="171450" indent="-171450">
              <a:lnSpc>
                <a:spcPts val="750"/>
              </a:lnSpc>
              <a:spcAft>
                <a:spcPts val="500"/>
              </a:spcAft>
              <a:buFont typeface="Wingdings,Sans-Serif"/>
              <a:buChar char="§"/>
            </a:pPr>
            <a:r>
              <a:rPr lang="en-GB" sz="600" dirty="0">
                <a:latin typeface="Verdana"/>
                <a:ea typeface="Verdana"/>
                <a:cs typeface="Arial"/>
              </a:rPr>
              <a:t>Target products in proven winning DRTV categories (example Hair Removal).</a:t>
            </a:r>
          </a:p>
          <a:p>
            <a:pPr marL="171450" indent="-171450">
              <a:lnSpc>
                <a:spcPts val="750"/>
              </a:lnSpc>
              <a:spcAft>
                <a:spcPts val="500"/>
              </a:spcAft>
              <a:buFont typeface="Wingdings,Sans-Serif"/>
              <a:buChar char="§"/>
            </a:pPr>
            <a:r>
              <a:rPr lang="en-GB" sz="600" dirty="0">
                <a:latin typeface="Verdana"/>
                <a:ea typeface="Verdana"/>
                <a:cs typeface="Arial"/>
              </a:rPr>
              <a:t>Target Pets category as consumers still spend on Pets despite economic pressures</a:t>
            </a:r>
          </a:p>
          <a:p>
            <a:pPr marL="171450" indent="-171450">
              <a:lnSpc>
                <a:spcPts val="750"/>
              </a:lnSpc>
              <a:spcAft>
                <a:spcPts val="500"/>
              </a:spcAft>
              <a:buFont typeface="Wingdings,Sans-Serif"/>
              <a:buChar char="§"/>
            </a:pPr>
            <a:r>
              <a:rPr lang="en-GB" sz="600" dirty="0">
                <a:latin typeface="Verdana"/>
                <a:ea typeface="Verdana"/>
                <a:cs typeface="Arial"/>
              </a:rPr>
              <a:t>Expand our relationship with Midea across multiple product categories and ensure strong comms </a:t>
            </a:r>
            <a:br>
              <a:rPr lang="en-GB" sz="600" dirty="0">
                <a:latin typeface="Verdana"/>
                <a:ea typeface="Verdana"/>
                <a:cs typeface="Arial"/>
              </a:rPr>
            </a:br>
            <a:r>
              <a:rPr lang="en-GB" sz="600" dirty="0">
                <a:latin typeface="Verdana"/>
                <a:ea typeface="Verdana"/>
                <a:cs typeface="Arial"/>
              </a:rPr>
              <a:t>with Sales Teams.</a:t>
            </a:r>
          </a:p>
          <a:p>
            <a:pPr marL="171450" indent="-171450">
              <a:lnSpc>
                <a:spcPts val="750"/>
              </a:lnSpc>
              <a:spcAft>
                <a:spcPts val="500"/>
              </a:spcAft>
              <a:buFont typeface="Wingdings,Sans-Serif"/>
              <a:buChar char="§"/>
            </a:pPr>
            <a:r>
              <a:rPr lang="en-GB" sz="600" dirty="0">
                <a:latin typeface="Verdana"/>
                <a:ea typeface="Verdana"/>
                <a:cs typeface="Arial"/>
              </a:rPr>
              <a:t>Expand relationship with existing and new blue-chip factories.</a:t>
            </a:r>
          </a:p>
          <a:p>
            <a:pPr marL="171450" indent="-171450">
              <a:lnSpc>
                <a:spcPts val="750"/>
              </a:lnSpc>
              <a:spcAft>
                <a:spcPts val="500"/>
              </a:spcAft>
              <a:buFont typeface="Wingdings,Sans-Serif"/>
              <a:buChar char="§"/>
            </a:pPr>
            <a:r>
              <a:rPr lang="en-GB" sz="600" dirty="0">
                <a:latin typeface="Verdana"/>
                <a:ea typeface="Verdana"/>
                <a:cs typeface="Arial"/>
              </a:rPr>
              <a:t>Consider Bluetooth functionality products for </a:t>
            </a:r>
            <a:r>
              <a:rPr lang="en-GB" sz="600" dirty="0" err="1">
                <a:latin typeface="Verdana"/>
                <a:ea typeface="Verdana"/>
                <a:cs typeface="Arial"/>
              </a:rPr>
              <a:t>NewImage</a:t>
            </a:r>
            <a:r>
              <a:rPr lang="en-GB" sz="600" dirty="0">
                <a:latin typeface="Verdana"/>
                <a:ea typeface="Verdana"/>
                <a:cs typeface="Arial"/>
              </a:rPr>
              <a:t> and the </a:t>
            </a:r>
            <a:r>
              <a:rPr lang="en-GB" sz="600" dirty="0" err="1">
                <a:latin typeface="Verdana"/>
                <a:ea typeface="Verdana"/>
                <a:cs typeface="Arial"/>
              </a:rPr>
              <a:t>Drew&amp;Cole</a:t>
            </a:r>
            <a:r>
              <a:rPr lang="en-GB" sz="600" dirty="0">
                <a:latin typeface="Verdana"/>
                <a:ea typeface="Verdana"/>
                <a:cs typeface="Arial"/>
              </a:rPr>
              <a:t> Apps.</a:t>
            </a:r>
          </a:p>
          <a:p>
            <a:pPr marL="171450" indent="-171450">
              <a:lnSpc>
                <a:spcPts val="750"/>
              </a:lnSpc>
              <a:spcAft>
                <a:spcPts val="500"/>
              </a:spcAft>
              <a:buFont typeface="Wingdings,Sans-Serif"/>
              <a:buChar char="§"/>
            </a:pPr>
            <a:r>
              <a:rPr lang="en-GB" sz="600" dirty="0">
                <a:latin typeface="Verdana"/>
                <a:ea typeface="Verdana"/>
                <a:cs typeface="Arial"/>
              </a:rPr>
              <a:t>Reduce our Carbon footprint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9E0F752-6AEF-0043-BAFC-4FDA84241792}"/>
              </a:ext>
            </a:extLst>
          </p:cNvPr>
          <p:cNvSpPr txBox="1"/>
          <p:nvPr/>
        </p:nvSpPr>
        <p:spPr>
          <a:xfrm>
            <a:off x="1990270" y="2652041"/>
            <a:ext cx="1482382" cy="3218374"/>
          </a:xfrm>
          <a:prstGeom prst="rect">
            <a:avLst/>
          </a:prstGeom>
          <a:noFill/>
        </p:spPr>
        <p:txBody>
          <a:bodyPr wrap="square" lIns="0" tIns="0" rIns="0" bIns="46800" rtlCol="0" anchor="t">
            <a:noAutofit/>
          </a:bodyPr>
          <a:lstStyle/>
          <a:p>
            <a:pPr marL="171450" indent="-171450">
              <a:lnSpc>
                <a:spcPts val="750"/>
              </a:lnSpc>
              <a:spcAft>
                <a:spcPts val="800"/>
              </a:spcAft>
              <a:buFont typeface="Wingdings,Sans-Serif"/>
              <a:buChar char="§"/>
            </a:pPr>
            <a:r>
              <a:rPr lang="en-GB" sz="600" dirty="0">
                <a:latin typeface="Verdana"/>
                <a:ea typeface="Verdana"/>
                <a:cs typeface="Arial"/>
              </a:rPr>
              <a:t>Align 3P categories with own brand ambitions.</a:t>
            </a:r>
          </a:p>
          <a:p>
            <a:pPr marL="171450" indent="-171450">
              <a:lnSpc>
                <a:spcPts val="750"/>
              </a:lnSpc>
              <a:spcAft>
                <a:spcPts val="800"/>
              </a:spcAft>
              <a:buFont typeface="Wingdings,Sans-Serif"/>
              <a:buChar char="§"/>
            </a:pPr>
            <a:r>
              <a:rPr lang="en-GB" sz="600" dirty="0">
                <a:latin typeface="Verdana"/>
                <a:ea typeface="Verdana"/>
                <a:cs typeface="Arial"/>
              </a:rPr>
              <a:t>Consider shortform products for social media campaigns.</a:t>
            </a:r>
          </a:p>
          <a:p>
            <a:pPr marL="171450" indent="-171450">
              <a:lnSpc>
                <a:spcPts val="750"/>
              </a:lnSpc>
              <a:spcAft>
                <a:spcPts val="800"/>
              </a:spcAft>
              <a:buFont typeface="Wingdings,Sans-Serif"/>
              <a:buChar char="§"/>
            </a:pPr>
            <a:r>
              <a:rPr lang="en-GB" sz="600" dirty="0">
                <a:latin typeface="Verdana"/>
                <a:ea typeface="Verdana"/>
                <a:cs typeface="Arial"/>
              </a:rPr>
              <a:t>Continue to develop and invest in our relationship with Capital Brands.</a:t>
            </a:r>
          </a:p>
          <a:p>
            <a:pPr marL="171450" indent="-171450">
              <a:lnSpc>
                <a:spcPts val="750"/>
              </a:lnSpc>
              <a:spcAft>
                <a:spcPts val="800"/>
              </a:spcAft>
              <a:buFont typeface="Wingdings,Sans-Serif"/>
              <a:buChar char="§"/>
            </a:pPr>
            <a:r>
              <a:rPr lang="en-GB" sz="600" dirty="0">
                <a:latin typeface="Verdana"/>
                <a:ea typeface="Verdana"/>
                <a:cs typeface="Arial"/>
              </a:rPr>
              <a:t>Develop new relationship with Spectrum Brands – Owners of Power XL range.</a:t>
            </a:r>
          </a:p>
          <a:p>
            <a:pPr marL="171450" indent="-171450">
              <a:lnSpc>
                <a:spcPts val="750"/>
              </a:lnSpc>
              <a:spcAft>
                <a:spcPts val="800"/>
              </a:spcAft>
              <a:buFont typeface="Wingdings,Sans-Serif"/>
              <a:buChar char="§"/>
            </a:pPr>
            <a:r>
              <a:rPr lang="en-GB" sz="600" dirty="0">
                <a:latin typeface="Verdana"/>
                <a:ea typeface="Verdana"/>
                <a:cs typeface="Arial"/>
              </a:rPr>
              <a:t>Develop the 'Jay at Play' relationship to ensure strong presence in 'Kids' category as consumer spend tends to remain strong in this category despite economic pressures.</a:t>
            </a:r>
          </a:p>
          <a:p>
            <a:pPr marL="171450" indent="-171450">
              <a:lnSpc>
                <a:spcPts val="750"/>
              </a:lnSpc>
              <a:spcAft>
                <a:spcPts val="800"/>
              </a:spcAft>
              <a:buFont typeface="Wingdings,Sans-Serif"/>
              <a:buChar char="§"/>
            </a:pPr>
            <a:r>
              <a:rPr lang="en-GB" sz="600" dirty="0">
                <a:latin typeface="Verdana"/>
                <a:ea typeface="Verdana"/>
                <a:cs typeface="Arial"/>
              </a:rPr>
              <a:t>Regular updates and communication with 3P Suppliers via Sales Teams.</a:t>
            </a:r>
          </a:p>
          <a:p>
            <a:pPr marL="171450" indent="-171450">
              <a:lnSpc>
                <a:spcPts val="750"/>
              </a:lnSpc>
              <a:spcAft>
                <a:spcPts val="800"/>
              </a:spcAft>
              <a:buFont typeface="Wingdings,Sans-Serif"/>
              <a:buChar char="§"/>
            </a:pPr>
            <a:r>
              <a:rPr lang="en-GB" sz="600" dirty="0">
                <a:latin typeface="Verdana"/>
                <a:ea typeface="Verdana"/>
                <a:cs typeface="Arial"/>
              </a:rPr>
              <a:t>Reduce our Carbon footprint.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39A7333-8E0A-2A48-88EA-9D0BE4B9FF95}"/>
              </a:ext>
            </a:extLst>
          </p:cNvPr>
          <p:cNvSpPr txBox="1"/>
          <p:nvPr/>
        </p:nvSpPr>
        <p:spPr>
          <a:xfrm>
            <a:off x="3650342" y="2663234"/>
            <a:ext cx="1482382" cy="3218374"/>
          </a:xfrm>
          <a:prstGeom prst="rect">
            <a:avLst/>
          </a:prstGeom>
          <a:noFill/>
        </p:spPr>
        <p:txBody>
          <a:bodyPr wrap="square" lIns="0" tIns="0" rIns="0" bIns="46800" rtlCol="0" anchor="t">
            <a:noAutofit/>
          </a:bodyPr>
          <a:lstStyle/>
          <a:p>
            <a:pPr marL="171450" indent="-171450">
              <a:lnSpc>
                <a:spcPts val="750"/>
              </a:lnSpc>
              <a:spcAft>
                <a:spcPts val="800"/>
              </a:spcAft>
              <a:buFont typeface="Wingdings,Sans-Serif"/>
              <a:buChar char="§"/>
            </a:pPr>
            <a:r>
              <a:rPr lang="en-GB" sz="600" dirty="0">
                <a:latin typeface="Verdana"/>
                <a:ea typeface="Verdana"/>
                <a:cs typeface="Arial"/>
              </a:rPr>
              <a:t>Continue doing everything that we already do!</a:t>
            </a:r>
          </a:p>
          <a:p>
            <a:pPr marL="171450" indent="-171450">
              <a:lnSpc>
                <a:spcPts val="750"/>
              </a:lnSpc>
              <a:spcAft>
                <a:spcPts val="800"/>
              </a:spcAft>
              <a:buFont typeface="Wingdings,Sans-Serif"/>
              <a:buChar char="§"/>
            </a:pPr>
            <a:r>
              <a:rPr lang="en-GB" sz="600" dirty="0">
                <a:latin typeface="Verdana"/>
                <a:ea typeface="Verdana"/>
                <a:cs typeface="Arial"/>
              </a:rPr>
              <a:t>Control the secondary / Like-New Market in the UK.</a:t>
            </a:r>
          </a:p>
          <a:p>
            <a:pPr marL="171450" indent="-171450">
              <a:lnSpc>
                <a:spcPts val="750"/>
              </a:lnSpc>
              <a:spcAft>
                <a:spcPts val="800"/>
              </a:spcAft>
              <a:buFont typeface="Wingdings,Sans-Serif"/>
              <a:buChar char="§"/>
            </a:pPr>
            <a:r>
              <a:rPr lang="en-GB" sz="600" dirty="0">
                <a:latin typeface="Verdana"/>
                <a:ea typeface="Verdana"/>
                <a:cs typeface="Arial"/>
              </a:rPr>
              <a:t>Consider Drop-Ship options to monetize our significant web traffic.</a:t>
            </a:r>
          </a:p>
          <a:p>
            <a:pPr marL="171450" indent="-171450">
              <a:lnSpc>
                <a:spcPts val="750"/>
              </a:lnSpc>
              <a:spcAft>
                <a:spcPts val="800"/>
              </a:spcAft>
              <a:buFont typeface="Wingdings,Sans-Serif"/>
              <a:buChar char="§"/>
            </a:pPr>
            <a:r>
              <a:rPr lang="en-GB" sz="600" dirty="0">
                <a:latin typeface="Verdana"/>
                <a:ea typeface="Verdana"/>
                <a:cs typeface="Arial"/>
              </a:rPr>
              <a:t>Embrace new marketplaces such as </a:t>
            </a:r>
            <a:r>
              <a:rPr lang="en-GB" sz="600" dirty="0" err="1">
                <a:latin typeface="Verdana"/>
                <a:ea typeface="Verdana"/>
                <a:cs typeface="Arial"/>
              </a:rPr>
              <a:t>Onbuy</a:t>
            </a:r>
            <a:r>
              <a:rPr lang="en-GB" sz="600" dirty="0">
                <a:latin typeface="Verdana"/>
                <a:ea typeface="Verdana"/>
                <a:cs typeface="Arial"/>
              </a:rPr>
              <a:t> to reduce reliance on Amazon.</a:t>
            </a:r>
          </a:p>
          <a:p>
            <a:pPr marL="171450" indent="-171450">
              <a:lnSpc>
                <a:spcPts val="750"/>
              </a:lnSpc>
              <a:spcAft>
                <a:spcPts val="800"/>
              </a:spcAft>
              <a:buFont typeface="Wingdings,Sans-Serif"/>
              <a:buChar char="§"/>
            </a:pPr>
            <a:r>
              <a:rPr lang="en-GB" sz="600" dirty="0">
                <a:latin typeface="Verdana"/>
                <a:ea typeface="Verdana"/>
                <a:cs typeface="Arial"/>
              </a:rPr>
              <a:t>Expand New Image into European market via Amazon and Own Brand site.</a:t>
            </a:r>
          </a:p>
          <a:p>
            <a:pPr marL="171450" indent="-171450">
              <a:lnSpc>
                <a:spcPts val="750"/>
              </a:lnSpc>
              <a:spcAft>
                <a:spcPts val="800"/>
              </a:spcAft>
              <a:buFont typeface="Wingdings,Sans-Serif"/>
              <a:buChar char="§"/>
            </a:pPr>
            <a:r>
              <a:rPr lang="en-GB" sz="600" dirty="0">
                <a:latin typeface="Verdana"/>
                <a:ea typeface="Verdana"/>
                <a:cs typeface="Arial"/>
              </a:rPr>
              <a:t>Develop Drew &amp; Cole App to grow database.</a:t>
            </a:r>
          </a:p>
          <a:p>
            <a:pPr marL="171450" indent="-171450">
              <a:lnSpc>
                <a:spcPts val="750"/>
              </a:lnSpc>
              <a:spcAft>
                <a:spcPts val="800"/>
              </a:spcAft>
              <a:buFont typeface="Wingdings,Sans-Serif"/>
              <a:buChar char="§"/>
            </a:pPr>
            <a:r>
              <a:rPr lang="en-GB" sz="600" dirty="0">
                <a:latin typeface="Verdana"/>
                <a:ea typeface="Verdana"/>
                <a:cs typeface="Arial"/>
              </a:rPr>
              <a:t>New Image App to achieve subscription revenues.</a:t>
            </a:r>
          </a:p>
          <a:p>
            <a:pPr marL="171450" indent="-171450">
              <a:lnSpc>
                <a:spcPts val="750"/>
              </a:lnSpc>
              <a:spcAft>
                <a:spcPts val="800"/>
              </a:spcAft>
              <a:buFont typeface="Wingdings,Sans-Serif"/>
              <a:buChar char="§"/>
            </a:pPr>
            <a:r>
              <a:rPr lang="en-GB" sz="600" dirty="0">
                <a:latin typeface="Verdana"/>
                <a:ea typeface="Verdana"/>
                <a:cs typeface="Arial"/>
              </a:rPr>
              <a:t>Increase Upsell, VIP and Warranty revenues.</a:t>
            </a:r>
          </a:p>
          <a:p>
            <a:pPr marL="171450" indent="-171450">
              <a:lnSpc>
                <a:spcPts val="750"/>
              </a:lnSpc>
              <a:spcAft>
                <a:spcPts val="800"/>
              </a:spcAft>
              <a:buFont typeface="Wingdings,Sans-Serif"/>
              <a:buChar char="§"/>
            </a:pPr>
            <a:r>
              <a:rPr lang="en-GB" sz="600" dirty="0">
                <a:latin typeface="Verdana"/>
                <a:ea typeface="Verdana"/>
                <a:cs typeface="Arial"/>
              </a:rPr>
              <a:t>Develop a short form advertising profitable business model</a:t>
            </a:r>
          </a:p>
          <a:p>
            <a:pPr marL="171450" indent="-171450">
              <a:lnSpc>
                <a:spcPts val="750"/>
              </a:lnSpc>
              <a:spcAft>
                <a:spcPts val="800"/>
              </a:spcAft>
              <a:buFont typeface="Wingdings,Sans-Serif"/>
              <a:buChar char="§"/>
            </a:pPr>
            <a:r>
              <a:rPr lang="en-GB" sz="600" dirty="0">
                <a:latin typeface="Verdana"/>
                <a:ea typeface="+mn-lt"/>
                <a:cs typeface="+mn-lt"/>
              </a:rPr>
              <a:t>Grow Print Media &amp; Reader Offer presence</a:t>
            </a:r>
            <a:endParaRPr lang="en-GB" sz="600" dirty="0">
              <a:latin typeface="Verdana"/>
              <a:ea typeface="Verdana"/>
              <a:cs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92964A9-359A-534B-AAB9-F032F88F1E84}"/>
              </a:ext>
            </a:extLst>
          </p:cNvPr>
          <p:cNvSpPr txBox="1"/>
          <p:nvPr/>
        </p:nvSpPr>
        <p:spPr>
          <a:xfrm>
            <a:off x="5311553" y="2663234"/>
            <a:ext cx="1482382" cy="3218374"/>
          </a:xfrm>
          <a:prstGeom prst="rect">
            <a:avLst/>
          </a:prstGeom>
          <a:noFill/>
        </p:spPr>
        <p:txBody>
          <a:bodyPr wrap="square" lIns="0" tIns="0" rIns="0" bIns="46800" rtlCol="0" anchor="t">
            <a:noAutofit/>
          </a:bodyPr>
          <a:lstStyle/>
          <a:p>
            <a:pPr marL="171450" indent="-171450">
              <a:lnSpc>
                <a:spcPts val="750"/>
              </a:lnSpc>
              <a:spcAft>
                <a:spcPts val="800"/>
              </a:spcAft>
              <a:buFont typeface="Wingdings,Sans-Serif"/>
              <a:buChar char="§"/>
            </a:pPr>
            <a:r>
              <a:rPr lang="en-GB" sz="600" dirty="0">
                <a:latin typeface="Verdana"/>
                <a:ea typeface="Verdana"/>
                <a:cs typeface="Arial"/>
              </a:rPr>
              <a:t>Continue doing everything that we already do!</a:t>
            </a:r>
          </a:p>
          <a:p>
            <a:pPr marL="171450" indent="-171450">
              <a:lnSpc>
                <a:spcPts val="750"/>
              </a:lnSpc>
              <a:spcAft>
                <a:spcPts val="800"/>
              </a:spcAft>
              <a:buFont typeface="Wingdings,Sans-Serif"/>
              <a:buChar char="§"/>
            </a:pPr>
            <a:r>
              <a:rPr lang="en-GB" sz="600" dirty="0">
                <a:latin typeface="Verdana"/>
                <a:ea typeface="Verdana"/>
                <a:cs typeface="Arial"/>
              </a:rPr>
              <a:t>Sell in all new categories across existing B2B accounts with strong emphasis on Midea Range</a:t>
            </a:r>
          </a:p>
          <a:p>
            <a:pPr marL="171450" indent="-171450">
              <a:lnSpc>
                <a:spcPts val="750"/>
              </a:lnSpc>
              <a:spcAft>
                <a:spcPts val="800"/>
              </a:spcAft>
              <a:buFont typeface="Wingdings,Sans-Serif"/>
              <a:buChar char="§"/>
            </a:pPr>
            <a:r>
              <a:rPr lang="en-GB" sz="600" dirty="0">
                <a:latin typeface="Verdana"/>
                <a:ea typeface="Verdana"/>
                <a:cs typeface="Arial"/>
              </a:rPr>
              <a:t>Target new growing high footfall B2B accounts including Supermarkets.</a:t>
            </a:r>
          </a:p>
          <a:p>
            <a:pPr marL="171450" indent="-171450">
              <a:lnSpc>
                <a:spcPts val="750"/>
              </a:lnSpc>
              <a:spcAft>
                <a:spcPts val="800"/>
              </a:spcAft>
              <a:buFont typeface="Wingdings,Sans-Serif"/>
              <a:buChar char="§"/>
            </a:pPr>
            <a:r>
              <a:rPr lang="en-GB" sz="600" dirty="0">
                <a:latin typeface="Verdana"/>
                <a:ea typeface="Verdana"/>
                <a:cs typeface="Arial"/>
              </a:rPr>
              <a:t>Use new range products and high stock items to drive promotional activity.</a:t>
            </a:r>
          </a:p>
          <a:p>
            <a:pPr marL="171450" indent="-171450">
              <a:lnSpc>
                <a:spcPts val="750"/>
              </a:lnSpc>
              <a:spcAft>
                <a:spcPts val="800"/>
              </a:spcAft>
              <a:buFont typeface="Wingdings,Sans-Serif"/>
              <a:buChar char="§"/>
            </a:pPr>
            <a:r>
              <a:rPr lang="en-GB" sz="600" dirty="0">
                <a:latin typeface="Verdana"/>
                <a:ea typeface="Verdana"/>
                <a:cs typeface="Arial"/>
              </a:rPr>
              <a:t>Expand B2B Retailer relationships to encompass their European channels.</a:t>
            </a:r>
          </a:p>
          <a:p>
            <a:pPr marL="171450" indent="-171450">
              <a:lnSpc>
                <a:spcPts val="750"/>
              </a:lnSpc>
              <a:spcAft>
                <a:spcPts val="800"/>
              </a:spcAft>
              <a:buFont typeface="Wingdings,Sans-Serif"/>
              <a:buChar char="§"/>
            </a:pPr>
            <a:r>
              <a:rPr lang="en-GB" sz="600" dirty="0">
                <a:latin typeface="Verdana"/>
                <a:ea typeface="Verdana"/>
                <a:cs typeface="Arial"/>
              </a:rPr>
              <a:t>Look for new relationships with major e-commerce players - Ao.com, Wayfair, Next </a:t>
            </a:r>
          </a:p>
          <a:p>
            <a:pPr marL="171450" indent="-171450">
              <a:lnSpc>
                <a:spcPts val="750"/>
              </a:lnSpc>
              <a:spcAft>
                <a:spcPts val="800"/>
              </a:spcAft>
              <a:buFont typeface="Wingdings,Sans-Serif"/>
              <a:buChar char="§"/>
            </a:pPr>
            <a:r>
              <a:rPr lang="en-GB" sz="600" dirty="0">
                <a:latin typeface="Verdana"/>
                <a:ea typeface="Verdana"/>
                <a:cs typeface="Arial"/>
              </a:rPr>
              <a:t>Target Fitness specialist for our Top-end fitness equipment</a:t>
            </a:r>
          </a:p>
          <a:p>
            <a:pPr marL="171450" indent="-171450">
              <a:lnSpc>
                <a:spcPts val="750"/>
              </a:lnSpc>
              <a:spcAft>
                <a:spcPts val="800"/>
              </a:spcAft>
              <a:buFont typeface="Wingdings,Sans-Serif"/>
              <a:buChar char="§"/>
            </a:pPr>
            <a:r>
              <a:rPr lang="en-GB" sz="600" dirty="0">
                <a:latin typeface="Verdana"/>
                <a:ea typeface="Verdana"/>
                <a:cs typeface="Arial"/>
              </a:rPr>
              <a:t>Expand our Drop-Ship </a:t>
            </a:r>
            <a:br>
              <a:rPr lang="en-GB" sz="600" dirty="0">
                <a:latin typeface="Verdana"/>
                <a:ea typeface="Verdana"/>
                <a:cs typeface="Arial"/>
              </a:rPr>
            </a:br>
            <a:r>
              <a:rPr lang="en-GB" sz="600" dirty="0">
                <a:latin typeface="Verdana"/>
                <a:ea typeface="Verdana"/>
                <a:cs typeface="Arial"/>
              </a:rPr>
              <a:t>ability across our accounts to maximise listings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7124A66-B043-6F49-A8A0-3F90B5E31F3B}"/>
              </a:ext>
            </a:extLst>
          </p:cNvPr>
          <p:cNvSpPr txBox="1"/>
          <p:nvPr/>
        </p:nvSpPr>
        <p:spPr>
          <a:xfrm>
            <a:off x="7001525" y="2663234"/>
            <a:ext cx="1415184" cy="3218374"/>
          </a:xfrm>
          <a:prstGeom prst="rect">
            <a:avLst/>
          </a:prstGeom>
          <a:noFill/>
        </p:spPr>
        <p:txBody>
          <a:bodyPr wrap="square" lIns="0" tIns="0" rIns="0" bIns="46800" rtlCol="0" anchor="t">
            <a:noAutofit/>
          </a:bodyPr>
          <a:lstStyle/>
          <a:p>
            <a:pPr>
              <a:lnSpc>
                <a:spcPts val="750"/>
              </a:lnSpc>
              <a:spcAft>
                <a:spcPts val="800"/>
              </a:spcAft>
            </a:pPr>
            <a:r>
              <a:rPr lang="en-GB" sz="600" dirty="0">
                <a:latin typeface="Verdana"/>
                <a:ea typeface="Verdana"/>
                <a:cs typeface="Arial"/>
              </a:rPr>
              <a:t>Continue doing everything that we already do!</a:t>
            </a:r>
            <a:endParaRPr lang="en-US" sz="600">
              <a:latin typeface="Calibri"/>
              <a:ea typeface="Verdana"/>
              <a:cs typeface="Calibri"/>
            </a:endParaRPr>
          </a:p>
          <a:p>
            <a:pPr marL="171450" indent="-171450">
              <a:lnSpc>
                <a:spcPts val="750"/>
              </a:lnSpc>
              <a:spcAft>
                <a:spcPts val="800"/>
              </a:spcAft>
              <a:buFont typeface="Wingdings,Sans-Serif"/>
              <a:buChar char="§"/>
            </a:pPr>
            <a:r>
              <a:rPr lang="en-GB" sz="600" dirty="0">
                <a:latin typeface="Verdana"/>
                <a:ea typeface="Verdana"/>
                <a:cs typeface="Arial"/>
              </a:rPr>
              <a:t>Proactively sell in new product to International DRTV &amp; live shopping partners utilising the wholesale model.</a:t>
            </a:r>
            <a:endParaRPr lang="en-GB">
              <a:latin typeface="Calibri" panose="020F0502020204030204"/>
              <a:ea typeface="Verdana"/>
              <a:cs typeface="Calibri"/>
            </a:endParaRPr>
          </a:p>
          <a:p>
            <a:pPr marL="171450" indent="-171450">
              <a:lnSpc>
                <a:spcPts val="750"/>
              </a:lnSpc>
              <a:spcAft>
                <a:spcPts val="800"/>
              </a:spcAft>
              <a:buFont typeface="Wingdings,Sans-Serif"/>
              <a:buChar char="§"/>
            </a:pPr>
            <a:r>
              <a:rPr lang="en-GB" sz="600" dirty="0">
                <a:latin typeface="Verdana"/>
                <a:ea typeface="Verdana"/>
                <a:cs typeface="Arial"/>
              </a:rPr>
              <a:t>Continue to develop the royalty model in USA &amp; Japan and other major territories.</a:t>
            </a:r>
          </a:p>
          <a:p>
            <a:pPr marL="171450" indent="-171450">
              <a:lnSpc>
                <a:spcPts val="750"/>
              </a:lnSpc>
              <a:spcAft>
                <a:spcPts val="800"/>
              </a:spcAft>
              <a:buFont typeface="Wingdings,Sans-Serif"/>
              <a:buChar char="§"/>
            </a:pPr>
            <a:r>
              <a:rPr lang="en-GB" sz="600" dirty="0">
                <a:latin typeface="Verdana"/>
                <a:ea typeface="Verdana"/>
                <a:cs typeface="Arial"/>
              </a:rPr>
              <a:t>Develop programs with live shopping channels that deliver repeat sales year after year.</a:t>
            </a:r>
          </a:p>
          <a:p>
            <a:pPr marL="171450" indent="-171450">
              <a:lnSpc>
                <a:spcPts val="750"/>
              </a:lnSpc>
              <a:spcAft>
                <a:spcPts val="800"/>
              </a:spcAft>
              <a:buFont typeface="Wingdings,Sans-Serif"/>
              <a:buChar char="§"/>
            </a:pPr>
            <a:r>
              <a:rPr lang="en-GB" sz="600" dirty="0">
                <a:latin typeface="Verdana"/>
                <a:ea typeface="Verdana"/>
                <a:cs typeface="Arial"/>
              </a:rPr>
              <a:t>Gain brand / distribution partners for New Image.</a:t>
            </a:r>
          </a:p>
          <a:p>
            <a:pPr marL="171450" indent="-171450">
              <a:lnSpc>
                <a:spcPts val="750"/>
              </a:lnSpc>
              <a:spcAft>
                <a:spcPts val="800"/>
              </a:spcAft>
              <a:buFont typeface="Wingdings,Sans-Serif"/>
              <a:buChar char="§"/>
            </a:pPr>
            <a:r>
              <a:rPr lang="en-GB" sz="600" dirty="0">
                <a:latin typeface="Verdana"/>
                <a:ea typeface="Verdana"/>
                <a:cs typeface="Arial"/>
              </a:rPr>
              <a:t>Gain brand / distribution partners for Drew &amp; Cole.</a:t>
            </a:r>
          </a:p>
          <a:p>
            <a:pPr marL="171450" indent="-171450">
              <a:lnSpc>
                <a:spcPts val="750"/>
              </a:lnSpc>
              <a:spcAft>
                <a:spcPts val="800"/>
              </a:spcAft>
              <a:buFont typeface="Wingdings,Sans-Serif"/>
              <a:buChar char="§"/>
            </a:pPr>
            <a:r>
              <a:rPr lang="en-GB" sz="600" dirty="0">
                <a:latin typeface="Verdana"/>
                <a:ea typeface="Verdana"/>
                <a:cs typeface="Arial"/>
              </a:rPr>
              <a:t>Develop campaigns with Global E-commerce partners. 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D541FDA-C2BC-6C44-8919-CBFE89DD2244}"/>
              </a:ext>
            </a:extLst>
          </p:cNvPr>
          <p:cNvSpPr txBox="1"/>
          <p:nvPr/>
        </p:nvSpPr>
        <p:spPr>
          <a:xfrm>
            <a:off x="8624299" y="2656491"/>
            <a:ext cx="1487837" cy="3400444"/>
          </a:xfrm>
          <a:prstGeom prst="rect">
            <a:avLst/>
          </a:prstGeom>
          <a:noFill/>
        </p:spPr>
        <p:txBody>
          <a:bodyPr wrap="square" lIns="0" tIns="0" rIns="0" bIns="46800" rtlCol="0" anchor="t">
            <a:noAutofit/>
          </a:bodyPr>
          <a:lstStyle/>
          <a:p>
            <a:pPr marL="171450" indent="-171450">
              <a:lnSpc>
                <a:spcPts val="750"/>
              </a:lnSpc>
              <a:spcAft>
                <a:spcPts val="800"/>
              </a:spcAft>
              <a:buFont typeface="Wingdings,Sans-Serif"/>
              <a:buChar char="§"/>
            </a:pPr>
            <a:r>
              <a:rPr lang="en-GB" sz="600" dirty="0">
                <a:latin typeface="Verdana"/>
                <a:ea typeface="Verdana"/>
                <a:cs typeface="Arial"/>
              </a:rPr>
              <a:t>Finance Team to pay more active role in cost control and to always Challenge ALL costs</a:t>
            </a:r>
            <a:endParaRPr lang="en-US">
              <a:latin typeface="Calibri" panose="020F0502020204030204"/>
              <a:ea typeface="Verdana"/>
              <a:cs typeface="Calibri" panose="020F0502020204030204"/>
            </a:endParaRPr>
          </a:p>
          <a:p>
            <a:pPr marL="171450" indent="-171450">
              <a:lnSpc>
                <a:spcPts val="750"/>
              </a:lnSpc>
              <a:spcAft>
                <a:spcPts val="800"/>
              </a:spcAft>
              <a:buFont typeface="Wingdings,Sans-Serif"/>
              <a:buChar char="§"/>
            </a:pPr>
            <a:r>
              <a:rPr lang="en-GB" sz="600" dirty="0">
                <a:latin typeface="Verdana"/>
                <a:ea typeface="Verdana"/>
                <a:cs typeface="Arial"/>
              </a:rPr>
              <a:t>Never stop Maximising efficiencies within our supply chain.</a:t>
            </a:r>
          </a:p>
          <a:p>
            <a:pPr marL="171450" indent="-171450">
              <a:lnSpc>
                <a:spcPts val="750"/>
              </a:lnSpc>
              <a:spcAft>
                <a:spcPts val="800"/>
              </a:spcAft>
              <a:buFont typeface="Wingdings,Sans-Serif"/>
              <a:buChar char="§"/>
            </a:pPr>
            <a:r>
              <a:rPr lang="en-GB" sz="600" dirty="0">
                <a:latin typeface="Verdana"/>
                <a:ea typeface="Verdana"/>
                <a:cs typeface="Arial"/>
              </a:rPr>
              <a:t>Grow Trust Pilot Review to 5.0 stars with world class customer service.</a:t>
            </a:r>
          </a:p>
          <a:p>
            <a:pPr marL="171450" indent="-171450">
              <a:lnSpc>
                <a:spcPts val="750"/>
              </a:lnSpc>
              <a:spcAft>
                <a:spcPts val="800"/>
              </a:spcAft>
              <a:buFont typeface="Wingdings,Sans-Serif"/>
              <a:buChar char="§"/>
            </a:pPr>
            <a:r>
              <a:rPr lang="en-GB" sz="600" dirty="0">
                <a:latin typeface="Verdana"/>
                <a:ea typeface="Verdana"/>
                <a:cs typeface="Arial"/>
              </a:rPr>
              <a:t>Target 4 star and above product reviews. </a:t>
            </a:r>
          </a:p>
          <a:p>
            <a:pPr marL="171450" indent="-171450">
              <a:lnSpc>
                <a:spcPts val="750"/>
              </a:lnSpc>
              <a:spcAft>
                <a:spcPts val="800"/>
              </a:spcAft>
              <a:buFont typeface="Wingdings,Sans-Serif"/>
              <a:buChar char="§"/>
            </a:pPr>
            <a:r>
              <a:rPr lang="en-GB" sz="600" dirty="0">
                <a:latin typeface="Verdana"/>
                <a:ea typeface="Verdana"/>
                <a:cs typeface="Arial"/>
              </a:rPr>
              <a:t>Grow all the app reviews in Apple App Store and Google Play to 4.5 stars.</a:t>
            </a:r>
          </a:p>
          <a:p>
            <a:pPr marL="171450" indent="-171450">
              <a:lnSpc>
                <a:spcPts val="750"/>
              </a:lnSpc>
              <a:spcAft>
                <a:spcPts val="800"/>
              </a:spcAft>
              <a:buFont typeface="Wingdings,Sans-Serif"/>
              <a:buChar char="§"/>
            </a:pPr>
            <a:r>
              <a:rPr lang="en-GB" sz="600" dirty="0">
                <a:latin typeface="Verdana"/>
                <a:ea typeface="Verdana"/>
                <a:cs typeface="Arial"/>
              </a:rPr>
              <a:t>Continual focus on the reduction of customer returns B2C &amp; B2B.</a:t>
            </a:r>
          </a:p>
          <a:p>
            <a:pPr marL="171450" indent="-171450">
              <a:lnSpc>
                <a:spcPts val="750"/>
              </a:lnSpc>
              <a:spcAft>
                <a:spcPts val="800"/>
              </a:spcAft>
              <a:buFont typeface="Wingdings,Sans-Serif"/>
              <a:buChar char="§"/>
            </a:pPr>
            <a:r>
              <a:rPr lang="en-GB" sz="600" dirty="0">
                <a:latin typeface="Verdana"/>
                <a:ea typeface="+mn-lt"/>
                <a:cs typeface="+mn-lt"/>
              </a:rPr>
              <a:t>Deliver collaborative business partnering to support budget holder accountability and maximise profit</a:t>
            </a:r>
            <a:r>
              <a:rPr lang="en-GB" sz="600" dirty="0">
                <a:latin typeface="Verdana"/>
                <a:ea typeface="Verdana"/>
                <a:cs typeface="Arial"/>
              </a:rPr>
              <a:t>.</a:t>
            </a:r>
          </a:p>
          <a:p>
            <a:pPr marL="171450" indent="-171450">
              <a:lnSpc>
                <a:spcPts val="750"/>
              </a:lnSpc>
              <a:spcAft>
                <a:spcPts val="800"/>
              </a:spcAft>
              <a:buFont typeface="Wingdings,Sans-Serif"/>
              <a:buChar char="§"/>
            </a:pPr>
            <a:r>
              <a:rPr lang="en-GB" sz="600" dirty="0">
                <a:latin typeface="Verdana"/>
                <a:ea typeface="+mn-lt"/>
                <a:cs typeface="+mn-lt"/>
              </a:rPr>
              <a:t>Develop MI reporting to drive brilliant business decisions</a:t>
            </a:r>
          </a:p>
          <a:p>
            <a:pPr marL="171450" indent="-171450">
              <a:lnSpc>
                <a:spcPts val="750"/>
              </a:lnSpc>
              <a:spcAft>
                <a:spcPts val="800"/>
              </a:spcAft>
              <a:buFont typeface="Wingdings,Sans-Serif"/>
              <a:buChar char="§"/>
            </a:pPr>
            <a:r>
              <a:rPr lang="en-GB" sz="600" dirty="0">
                <a:latin typeface="Verdana"/>
                <a:ea typeface="Verdana"/>
                <a:cs typeface="Calibri"/>
              </a:rPr>
              <a:t>Embrace our Corporate Social Responsibility (CSR) making decisions to enhance society and the environment instead of contributing negatively to them</a:t>
            </a:r>
            <a:endParaRPr lang="en-GB" sz="600" dirty="0">
              <a:latin typeface="Calibri"/>
              <a:ea typeface="Verdana"/>
              <a:cs typeface="Calibri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836517E-7508-6E4F-BA11-6BE98072A146}"/>
              </a:ext>
            </a:extLst>
          </p:cNvPr>
          <p:cNvSpPr txBox="1"/>
          <p:nvPr/>
        </p:nvSpPr>
        <p:spPr>
          <a:xfrm>
            <a:off x="10344907" y="2656491"/>
            <a:ext cx="1487837" cy="2491733"/>
          </a:xfrm>
          <a:prstGeom prst="rect">
            <a:avLst/>
          </a:prstGeom>
          <a:noFill/>
        </p:spPr>
        <p:txBody>
          <a:bodyPr wrap="square" lIns="0" tIns="0" rIns="0" bIns="46800" rtlCol="0" anchor="t">
            <a:noAutofit/>
          </a:bodyPr>
          <a:lstStyle/>
          <a:p>
            <a:pPr marL="171450" indent="-171450">
              <a:lnSpc>
                <a:spcPts val="750"/>
              </a:lnSpc>
              <a:spcAft>
                <a:spcPts val="800"/>
              </a:spcAft>
              <a:buFont typeface="Wingdings,Sans-Serif"/>
              <a:buChar char="§"/>
            </a:pPr>
            <a:r>
              <a:rPr lang="en-GB" sz="620">
                <a:latin typeface="Verdana"/>
                <a:ea typeface="Verdana"/>
                <a:cs typeface="Arial"/>
              </a:rPr>
              <a:t>Maintain Profit Share program</a:t>
            </a:r>
          </a:p>
          <a:p>
            <a:pPr marL="171450" indent="-171450">
              <a:lnSpc>
                <a:spcPts val="750"/>
              </a:lnSpc>
              <a:spcAft>
                <a:spcPts val="800"/>
              </a:spcAft>
              <a:buFont typeface="Wingdings,Sans-Serif"/>
              <a:buChar char="§"/>
            </a:pPr>
            <a:r>
              <a:rPr lang="en-GB" sz="620">
                <a:latin typeface="Verdana"/>
                <a:ea typeface="Verdana"/>
                <a:cs typeface="Arial"/>
              </a:rPr>
              <a:t>Continually improve communication within </a:t>
            </a:r>
            <a:br>
              <a:rPr lang="en-GB" sz="620">
                <a:latin typeface="Verdana"/>
                <a:ea typeface="Verdana"/>
                <a:cs typeface="Arial"/>
              </a:rPr>
            </a:br>
            <a:r>
              <a:rPr lang="en-GB" sz="620">
                <a:latin typeface="Verdana"/>
                <a:ea typeface="Verdana"/>
                <a:cs typeface="Arial"/>
              </a:rPr>
              <a:t>our business.</a:t>
            </a:r>
          </a:p>
          <a:p>
            <a:pPr marL="171450" indent="-171450">
              <a:lnSpc>
                <a:spcPts val="750"/>
              </a:lnSpc>
              <a:spcAft>
                <a:spcPts val="800"/>
              </a:spcAft>
              <a:buFont typeface="Wingdings,Sans-Serif"/>
              <a:buChar char="§"/>
            </a:pPr>
            <a:r>
              <a:rPr lang="en-GB" sz="620">
                <a:latin typeface="Verdana"/>
                <a:ea typeface="Verdana"/>
                <a:cs typeface="Arial"/>
              </a:rPr>
              <a:t>Value our Teams input when business planning.</a:t>
            </a:r>
          </a:p>
          <a:p>
            <a:pPr marL="171450" indent="-171450">
              <a:lnSpc>
                <a:spcPts val="750"/>
              </a:lnSpc>
              <a:spcAft>
                <a:spcPts val="800"/>
              </a:spcAft>
              <a:buFont typeface="Wingdings,Sans-Serif"/>
              <a:buChar char="§"/>
            </a:pPr>
            <a:r>
              <a:rPr lang="en-GB" sz="620">
                <a:latin typeface="Verdana"/>
                <a:ea typeface="Verdana"/>
                <a:cs typeface="Arial"/>
              </a:rPr>
              <a:t>Operate with a very open </a:t>
            </a:r>
            <a:br>
              <a:rPr lang="en-GB" sz="620">
                <a:latin typeface="Verdana"/>
                <a:ea typeface="Verdana"/>
                <a:cs typeface="Arial"/>
              </a:rPr>
            </a:br>
            <a:r>
              <a:rPr lang="en-GB" sz="620">
                <a:latin typeface="Verdana"/>
                <a:ea typeface="Verdana"/>
                <a:cs typeface="Arial"/>
              </a:rPr>
              <a:t>and honest culture with </a:t>
            </a:r>
            <a:br>
              <a:rPr lang="en-GB" sz="620">
                <a:latin typeface="Verdana"/>
                <a:ea typeface="Verdana"/>
                <a:cs typeface="Arial"/>
              </a:rPr>
            </a:br>
            <a:r>
              <a:rPr lang="en-GB" sz="620">
                <a:latin typeface="Verdana"/>
                <a:ea typeface="Verdana"/>
                <a:cs typeface="Arial"/>
              </a:rPr>
              <a:t>strong team ethics.</a:t>
            </a:r>
          </a:p>
          <a:p>
            <a:pPr marL="171450" indent="-171450">
              <a:lnSpc>
                <a:spcPts val="750"/>
              </a:lnSpc>
              <a:spcAft>
                <a:spcPts val="800"/>
              </a:spcAft>
              <a:buFont typeface="Wingdings,Sans-Serif"/>
              <a:buChar char="§"/>
            </a:pPr>
            <a:r>
              <a:rPr lang="en-GB" sz="620">
                <a:latin typeface="Verdana"/>
                <a:ea typeface="Verdana"/>
                <a:cs typeface="Arial"/>
              </a:rPr>
              <a:t>Simplify our Performance Evaluation - PDP.</a:t>
            </a:r>
          </a:p>
          <a:p>
            <a:pPr marL="171450" indent="-171450">
              <a:lnSpc>
                <a:spcPts val="750"/>
              </a:lnSpc>
              <a:spcAft>
                <a:spcPts val="800"/>
              </a:spcAft>
              <a:buFont typeface="Wingdings,Sans-Serif"/>
              <a:buChar char="§"/>
            </a:pPr>
            <a:r>
              <a:rPr lang="en-GB" sz="620">
                <a:latin typeface="Verdana"/>
                <a:ea typeface="Verdana"/>
                <a:cs typeface="Arial"/>
              </a:rPr>
              <a:t>Encourage career progression.</a:t>
            </a:r>
          </a:p>
          <a:p>
            <a:pPr marL="171450" indent="-171450">
              <a:lnSpc>
                <a:spcPts val="750"/>
              </a:lnSpc>
              <a:spcAft>
                <a:spcPts val="800"/>
              </a:spcAft>
              <a:buFont typeface="Wingdings,Sans-Serif"/>
              <a:buChar char="§"/>
            </a:pPr>
            <a:r>
              <a:rPr lang="en-GB" sz="620">
                <a:latin typeface="Verdana"/>
                <a:ea typeface="Verdana"/>
                <a:cs typeface="Arial"/>
              </a:rPr>
              <a:t>‘Make work better’ - Obtain Gold standard Investors in People accreditation.</a:t>
            </a:r>
          </a:p>
          <a:p>
            <a:pPr>
              <a:lnSpc>
                <a:spcPts val="750"/>
              </a:lnSpc>
              <a:spcAft>
                <a:spcPts val="800"/>
              </a:spcAft>
            </a:pPr>
            <a:endParaRPr lang="en-GB" sz="620">
              <a:latin typeface="Verdana"/>
              <a:ea typeface="Verdan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1792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F3A635A-991A-5448-AFBF-D2A1D940D738}"/>
              </a:ext>
            </a:extLst>
          </p:cNvPr>
          <p:cNvSpPr txBox="1"/>
          <p:nvPr/>
        </p:nvSpPr>
        <p:spPr>
          <a:xfrm>
            <a:off x="3536272" y="2609541"/>
            <a:ext cx="8123808" cy="3103054"/>
          </a:xfrm>
          <a:prstGeom prst="rect">
            <a:avLst/>
          </a:prstGeom>
          <a:noFill/>
        </p:spPr>
        <p:txBody>
          <a:bodyPr wrap="square" lIns="0" tIns="0" rIns="0" bIns="46800" numCol="1" rtlCol="0" anchor="t">
            <a:noAutofit/>
          </a:bodyPr>
          <a:lstStyle/>
          <a:p>
            <a:pPr marL="171450" indent="-171450">
              <a:spcAft>
                <a:spcPts val="1000"/>
              </a:spcAft>
              <a:buClr>
                <a:srgbClr val="B5BD0D"/>
              </a:buClr>
              <a:buSzPct val="200000"/>
              <a:buFont typeface="Wingdings" pitchFamily="2" charset="2"/>
              <a:buChar char="§"/>
            </a:pPr>
            <a:r>
              <a:rPr lang="en-GB" sz="1000" b="1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Maintain and develop all standards in relation to product compliance, QC and GRD.</a:t>
            </a:r>
          </a:p>
          <a:p>
            <a:pPr marL="171450" indent="-171450">
              <a:spcAft>
                <a:spcPts val="1000"/>
              </a:spcAft>
              <a:buClr>
                <a:srgbClr val="B5BD0D"/>
              </a:buClr>
              <a:buSzPct val="200000"/>
              <a:buFont typeface="Wingdings" pitchFamily="2" charset="2"/>
              <a:buChar char="§"/>
            </a:pPr>
            <a:r>
              <a:rPr lang="en-GB" sz="1000" b="1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Focus on SDA products with a health story to align with health &amp; wellbeing culture</a:t>
            </a:r>
            <a:endParaRPr lang="en-US">
              <a:solidFill>
                <a:schemeClr val="bg1"/>
              </a:solidFill>
              <a:latin typeface="Verdana"/>
              <a:ea typeface="Verdana"/>
              <a:cs typeface="Calibri"/>
            </a:endParaRPr>
          </a:p>
          <a:p>
            <a:pPr marL="171450" indent="-171450">
              <a:spcAft>
                <a:spcPts val="1000"/>
              </a:spcAft>
              <a:buClr>
                <a:srgbClr val="B5BD0D"/>
              </a:buClr>
              <a:buSzPct val="200000"/>
              <a:buFont typeface="Wingdings" pitchFamily="2" charset="2"/>
              <a:buChar char="§"/>
            </a:pPr>
            <a:r>
              <a:rPr lang="en-GB" sz="1000" b="1">
                <a:solidFill>
                  <a:schemeClr val="bg1"/>
                </a:solidFill>
                <a:latin typeface="Verdana"/>
                <a:ea typeface="Verdana"/>
                <a:cs typeface="Calibri"/>
              </a:rPr>
              <a:t>Expand fitness products to align with health &amp; wellbeing culture</a:t>
            </a:r>
          </a:p>
          <a:p>
            <a:pPr marL="171450" indent="-171450">
              <a:spcAft>
                <a:spcPts val="1000"/>
              </a:spcAft>
              <a:buClr>
                <a:srgbClr val="B5BD0D"/>
              </a:buClr>
              <a:buSzPct val="200000"/>
              <a:buFont typeface="Wingdings" pitchFamily="2" charset="2"/>
              <a:buChar char="§"/>
            </a:pPr>
            <a:r>
              <a:rPr lang="en-GB" sz="1000" b="1">
                <a:solidFill>
                  <a:schemeClr val="bg1"/>
                </a:solidFill>
                <a:latin typeface="Verdana"/>
                <a:ea typeface="Verdana"/>
                <a:cs typeface="Calibri"/>
              </a:rPr>
              <a:t>Develop our outdoor living products to align with consumers Garden Time versus holidaying abroad</a:t>
            </a:r>
          </a:p>
          <a:p>
            <a:pPr marL="171450" indent="-171450">
              <a:spcAft>
                <a:spcPts val="1000"/>
              </a:spcAft>
              <a:buClr>
                <a:srgbClr val="B5BD0D"/>
              </a:buClr>
              <a:buSzPct val="200000"/>
              <a:buFont typeface="Wingdings" pitchFamily="2" charset="2"/>
              <a:buChar char="§"/>
            </a:pPr>
            <a:r>
              <a:rPr lang="en-GB" sz="1000" b="1">
                <a:solidFill>
                  <a:schemeClr val="bg1"/>
                </a:solidFill>
                <a:latin typeface="Verdana"/>
                <a:ea typeface="Verdana"/>
                <a:cs typeface="Calibri"/>
              </a:rPr>
              <a:t>Target Energy Saving &amp; The working from Home categories to align with rising inflation and new normal.</a:t>
            </a:r>
          </a:p>
          <a:p>
            <a:pPr marL="171450" indent="-171450">
              <a:spcAft>
                <a:spcPts val="1000"/>
              </a:spcAft>
              <a:buClr>
                <a:srgbClr val="B5BD0D"/>
              </a:buClr>
              <a:buSzPct val="200000"/>
              <a:buFont typeface="Wingdings" pitchFamily="2" charset="2"/>
              <a:buChar char="§"/>
            </a:pPr>
            <a:r>
              <a:rPr lang="en-GB" sz="1000" b="1">
                <a:solidFill>
                  <a:schemeClr val="bg1"/>
                </a:solidFill>
                <a:latin typeface="Verdana"/>
                <a:ea typeface="Verdana"/>
                <a:cs typeface="Calibri"/>
              </a:rPr>
              <a:t>Target products in proven winning DRTV categories (example Hair Removal).</a:t>
            </a:r>
          </a:p>
          <a:p>
            <a:pPr marL="171450" indent="-171450">
              <a:spcAft>
                <a:spcPts val="1000"/>
              </a:spcAft>
              <a:buClr>
                <a:srgbClr val="B5BD0D"/>
              </a:buClr>
              <a:buSzPct val="200000"/>
              <a:buFont typeface="Wingdings" pitchFamily="2" charset="2"/>
              <a:buChar char="§"/>
            </a:pPr>
            <a:r>
              <a:rPr lang="en-GB" sz="1000" b="1">
                <a:solidFill>
                  <a:schemeClr val="bg1"/>
                </a:solidFill>
                <a:latin typeface="Verdana"/>
                <a:ea typeface="Verdana"/>
                <a:cs typeface="Calibri"/>
              </a:rPr>
              <a:t>Target Pets category as consumers still spend on Pets despite economic pressures</a:t>
            </a:r>
          </a:p>
          <a:p>
            <a:pPr marL="171450" indent="-171450">
              <a:spcAft>
                <a:spcPts val="1000"/>
              </a:spcAft>
              <a:buClr>
                <a:srgbClr val="B5BD0D"/>
              </a:buClr>
              <a:buSzPct val="200000"/>
              <a:buFont typeface="Wingdings" pitchFamily="2" charset="2"/>
              <a:buChar char="§"/>
            </a:pPr>
            <a:r>
              <a:rPr lang="en-GB" sz="1000" b="1">
                <a:solidFill>
                  <a:schemeClr val="bg1"/>
                </a:solidFill>
                <a:latin typeface="Verdana"/>
                <a:ea typeface="Verdana"/>
                <a:cs typeface="Calibri"/>
              </a:rPr>
              <a:t>Expand our relationship with </a:t>
            </a:r>
            <a:r>
              <a:rPr lang="en-GB" sz="1000" b="1" err="1">
                <a:solidFill>
                  <a:schemeClr val="bg1"/>
                </a:solidFill>
                <a:latin typeface="Verdana"/>
                <a:ea typeface="Verdana"/>
                <a:cs typeface="Calibri"/>
              </a:rPr>
              <a:t>Midea</a:t>
            </a:r>
            <a:r>
              <a:rPr lang="en-GB" sz="1000" b="1">
                <a:solidFill>
                  <a:schemeClr val="bg1"/>
                </a:solidFill>
                <a:latin typeface="Verdana"/>
                <a:ea typeface="Verdana"/>
                <a:cs typeface="Calibri"/>
              </a:rPr>
              <a:t> across multiple product categories and ensure strong comms with Sales Teams</a:t>
            </a:r>
          </a:p>
          <a:p>
            <a:pPr marL="171450" indent="-171450">
              <a:spcAft>
                <a:spcPts val="1000"/>
              </a:spcAft>
              <a:buClr>
                <a:srgbClr val="B5BD0D"/>
              </a:buClr>
              <a:buSzPct val="200000"/>
              <a:buFont typeface="Wingdings" pitchFamily="2" charset="2"/>
              <a:buChar char="§"/>
            </a:pPr>
            <a:r>
              <a:rPr lang="en-GB" sz="1000" b="1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Expand relationship with existing and new blue-chip factories.</a:t>
            </a:r>
          </a:p>
          <a:p>
            <a:pPr marL="171450" indent="-171450">
              <a:spcAft>
                <a:spcPts val="1000"/>
              </a:spcAft>
              <a:buClr>
                <a:srgbClr val="B5BD0D"/>
              </a:buClr>
              <a:buSzPct val="200000"/>
              <a:buFont typeface="Wingdings" pitchFamily="2" charset="2"/>
              <a:buChar char="§"/>
            </a:pPr>
            <a:r>
              <a:rPr lang="en-GB" sz="1000" b="1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Consider Bluetooth functionality products for </a:t>
            </a:r>
            <a:r>
              <a:rPr lang="en-GB" sz="1000" b="1" err="1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NewImage</a:t>
            </a:r>
            <a:r>
              <a:rPr lang="en-GB" sz="1000" b="1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 and the </a:t>
            </a:r>
            <a:r>
              <a:rPr lang="en-GB" sz="1000" b="1" err="1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Drew&amp;Cole</a:t>
            </a:r>
            <a:r>
              <a:rPr lang="en-GB" sz="1000" b="1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 Apps.</a:t>
            </a:r>
          </a:p>
          <a:p>
            <a:pPr marL="171450" indent="-171450">
              <a:spcAft>
                <a:spcPts val="1000"/>
              </a:spcAft>
              <a:buClr>
                <a:srgbClr val="B5BD0D"/>
              </a:buClr>
              <a:buSzPct val="200000"/>
              <a:buFont typeface="Wingdings" pitchFamily="2" charset="2"/>
              <a:buChar char="§"/>
            </a:pPr>
            <a:r>
              <a:rPr lang="en-GB" sz="1000" b="1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Reduce our Carbon footprint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92507E-C33D-804D-A232-CE054A8BC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20" y="2223856"/>
            <a:ext cx="2286000" cy="228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673AA0-9FD2-0A4C-900F-2C0CD0D2A8D1}"/>
              </a:ext>
            </a:extLst>
          </p:cNvPr>
          <p:cNvSpPr txBox="1"/>
          <p:nvPr/>
        </p:nvSpPr>
        <p:spPr>
          <a:xfrm>
            <a:off x="499370" y="4740675"/>
            <a:ext cx="2357315" cy="328474"/>
          </a:xfrm>
          <a:prstGeom prst="rect">
            <a:avLst/>
          </a:prstGeom>
          <a:noFill/>
        </p:spPr>
        <p:txBody>
          <a:bodyPr wrap="square" lIns="0" tIns="0" rIns="0" bIns="46800" rtlCol="0" anchor="t">
            <a:noAutofit/>
          </a:bodyPr>
          <a:lstStyle/>
          <a:p>
            <a:pPr algn="ctr">
              <a:spcAft>
                <a:spcPts val="1000"/>
              </a:spcAft>
              <a:buClr>
                <a:srgbClr val="B5BD0D"/>
              </a:buClr>
              <a:buSzPct val="200000"/>
            </a:pPr>
            <a:r>
              <a:rPr lang="en-GB" sz="2000" b="1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Own product</a:t>
            </a:r>
            <a:endParaRPr lang="en-US" sz="16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F4C243-2BE4-1C4F-A900-FC22C6E5ED57}"/>
              </a:ext>
            </a:extLst>
          </p:cNvPr>
          <p:cNvSpPr txBox="1"/>
          <p:nvPr/>
        </p:nvSpPr>
        <p:spPr>
          <a:xfrm>
            <a:off x="3536272" y="1718617"/>
            <a:ext cx="7922616" cy="837262"/>
          </a:xfrm>
          <a:prstGeom prst="rect">
            <a:avLst/>
          </a:prstGeom>
          <a:noFill/>
        </p:spPr>
        <p:txBody>
          <a:bodyPr wrap="square" lIns="0" tIns="0" rIns="0" bIns="46800" rtlCol="0" anchor="t">
            <a:noAutofit/>
          </a:bodyPr>
          <a:lstStyle/>
          <a:p>
            <a:pPr>
              <a:spcAft>
                <a:spcPts val="1000"/>
              </a:spcAft>
              <a:buClr>
                <a:srgbClr val="B5BD0D"/>
              </a:buClr>
              <a:buSzPct val="200000"/>
            </a:pPr>
            <a:r>
              <a:rPr lang="en-GB" sz="1500" b="1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To identify and secure quick to market and innovative products that have a low risk profile, meet volume price points whilst enhancing our brands and creating our own Intellectual Property.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E72066-1D65-45B0-9AB2-0A2B1A8A446A}"/>
              </a:ext>
            </a:extLst>
          </p:cNvPr>
          <p:cNvSpPr txBox="1"/>
          <p:nvPr/>
        </p:nvSpPr>
        <p:spPr>
          <a:xfrm>
            <a:off x="9347200" y="4150749"/>
            <a:ext cx="216262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2326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F3A635A-991A-5448-AFBF-D2A1D940D738}"/>
              </a:ext>
            </a:extLst>
          </p:cNvPr>
          <p:cNvSpPr txBox="1"/>
          <p:nvPr/>
        </p:nvSpPr>
        <p:spPr>
          <a:xfrm>
            <a:off x="3492731" y="2812742"/>
            <a:ext cx="8073007" cy="2232197"/>
          </a:xfrm>
          <a:prstGeom prst="rect">
            <a:avLst/>
          </a:prstGeom>
          <a:noFill/>
        </p:spPr>
        <p:txBody>
          <a:bodyPr wrap="square" lIns="0" tIns="0" rIns="0" bIns="46800" numCol="1" rtlCol="0" anchor="t">
            <a:noAutofit/>
          </a:bodyPr>
          <a:lstStyle/>
          <a:p>
            <a:pPr marL="171450" indent="-171450">
              <a:spcAft>
                <a:spcPts val="1000"/>
              </a:spcAft>
              <a:buClr>
                <a:srgbClr val="B5BD0D"/>
              </a:buClr>
              <a:buSzPct val="200000"/>
              <a:buFont typeface="Wingdings" pitchFamily="2" charset="2"/>
              <a:buChar char="§"/>
            </a:pPr>
            <a:r>
              <a:rPr lang="en-GB" sz="1000" b="1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Align 3P categories with own brand ambitions</a:t>
            </a:r>
            <a:endParaRPr lang="en-GB" sz="1000" b="1">
              <a:solidFill>
                <a:schemeClr val="bg1"/>
              </a:solidFill>
              <a:latin typeface="Verdana"/>
              <a:ea typeface="Verdana"/>
            </a:endParaRPr>
          </a:p>
          <a:p>
            <a:pPr marL="171450" indent="-171450">
              <a:spcAft>
                <a:spcPts val="1000"/>
              </a:spcAft>
              <a:buClr>
                <a:srgbClr val="B5BD0D"/>
              </a:buClr>
              <a:buSzPct val="200000"/>
              <a:buFont typeface="Wingdings" pitchFamily="2" charset="2"/>
              <a:buChar char="§"/>
            </a:pPr>
            <a:r>
              <a:rPr lang="en-GB" sz="1000" b="1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Consider </a:t>
            </a:r>
            <a:r>
              <a:rPr lang="en-GB" sz="1000" b="1" err="1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shortform</a:t>
            </a:r>
            <a:r>
              <a:rPr lang="en-GB" sz="1000" b="1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 products for social media campaigns</a:t>
            </a:r>
            <a:endParaRPr lang="en-GB" sz="10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spcAft>
                <a:spcPts val="1000"/>
              </a:spcAft>
              <a:buClr>
                <a:srgbClr val="B5BD0D"/>
              </a:buClr>
              <a:buSzPct val="200000"/>
              <a:buFont typeface="Wingdings" pitchFamily="2" charset="2"/>
              <a:buChar char="§"/>
            </a:pPr>
            <a:r>
              <a:rPr lang="en-GB" sz="1000" b="1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Continue to develop and invest in our relationship with Capital Brands</a:t>
            </a:r>
            <a:endParaRPr lang="en-GB" sz="10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spcAft>
                <a:spcPts val="1000"/>
              </a:spcAft>
              <a:buClr>
                <a:srgbClr val="B5BD0D"/>
              </a:buClr>
              <a:buSzPct val="200000"/>
              <a:buFont typeface="Wingdings" pitchFamily="2" charset="2"/>
              <a:buChar char="§"/>
            </a:pPr>
            <a:r>
              <a:rPr lang="en-GB" sz="1000" b="1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Develop new relationship with Spectrum Brands – Owners of Power XL range</a:t>
            </a:r>
            <a:endParaRPr lang="en-GB" sz="10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spcAft>
                <a:spcPts val="1000"/>
              </a:spcAft>
              <a:buClr>
                <a:srgbClr val="B5BD0D"/>
              </a:buClr>
              <a:buSzPct val="200000"/>
              <a:buFont typeface="Wingdings" pitchFamily="2" charset="2"/>
              <a:buChar char="§"/>
            </a:pPr>
            <a:r>
              <a:rPr lang="en-GB" sz="1000" b="1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Develop the 'Jay at Play' relationship to ensure strong presence in 'Kids' category as consumer spend tends to remain strong in this category despite economic pressures.</a:t>
            </a:r>
          </a:p>
          <a:p>
            <a:pPr marL="171450" indent="-171450">
              <a:spcAft>
                <a:spcPts val="1000"/>
              </a:spcAft>
              <a:buClr>
                <a:srgbClr val="B5BD0D"/>
              </a:buClr>
              <a:buSzPct val="200000"/>
              <a:buFont typeface="Wingdings" pitchFamily="2" charset="2"/>
              <a:buChar char="§"/>
            </a:pPr>
            <a:r>
              <a:rPr lang="en-GB" sz="1000" b="1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Regular updates and communication with 3P Suppliers via Sales Teams</a:t>
            </a:r>
            <a:endParaRPr lang="en-GB" sz="10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spcAft>
                <a:spcPts val="1000"/>
              </a:spcAft>
              <a:buClr>
                <a:srgbClr val="B5BD0D"/>
              </a:buClr>
              <a:buSzPct val="200000"/>
              <a:buFont typeface="Wingdings" pitchFamily="2" charset="2"/>
              <a:buChar char="§"/>
            </a:pPr>
            <a:r>
              <a:rPr lang="en-GB" sz="1000" b="1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Reduce our Carbon footprint</a:t>
            </a:r>
            <a:endParaRPr lang="en-GB" sz="10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spcAft>
                <a:spcPts val="1000"/>
              </a:spcAft>
              <a:buClr>
                <a:srgbClr val="B5BD0D"/>
              </a:buClr>
              <a:buSzPct val="200000"/>
              <a:buFont typeface="Wingdings" pitchFamily="2" charset="2"/>
              <a:buChar char="§"/>
            </a:pPr>
            <a:endParaRPr lang="en-GB" sz="10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673AA0-9FD2-0A4C-900F-2C0CD0D2A8D1}"/>
              </a:ext>
            </a:extLst>
          </p:cNvPr>
          <p:cNvSpPr txBox="1"/>
          <p:nvPr/>
        </p:nvSpPr>
        <p:spPr>
          <a:xfrm>
            <a:off x="499370" y="4740675"/>
            <a:ext cx="2357315" cy="328474"/>
          </a:xfrm>
          <a:prstGeom prst="rect">
            <a:avLst/>
          </a:prstGeom>
          <a:noFill/>
        </p:spPr>
        <p:txBody>
          <a:bodyPr wrap="square" lIns="0" tIns="0" rIns="0" bIns="46800" rtlCol="0" anchor="t">
            <a:noAutofit/>
          </a:bodyPr>
          <a:lstStyle/>
          <a:p>
            <a:pPr algn="ctr">
              <a:spcAft>
                <a:spcPts val="1000"/>
              </a:spcAft>
              <a:buClr>
                <a:srgbClr val="B5BD0D"/>
              </a:buClr>
              <a:buSzPct val="200000"/>
            </a:pPr>
            <a:r>
              <a:rPr lang="en-GB" sz="2000" b="1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3P product</a:t>
            </a:r>
            <a:endParaRPr lang="en-US" sz="16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F4C243-2BE4-1C4F-A900-FC22C6E5ED57}"/>
              </a:ext>
            </a:extLst>
          </p:cNvPr>
          <p:cNvSpPr txBox="1"/>
          <p:nvPr/>
        </p:nvSpPr>
        <p:spPr>
          <a:xfrm>
            <a:off x="3536272" y="1725874"/>
            <a:ext cx="8191130" cy="1047719"/>
          </a:xfrm>
          <a:prstGeom prst="rect">
            <a:avLst/>
          </a:prstGeom>
          <a:noFill/>
        </p:spPr>
        <p:txBody>
          <a:bodyPr wrap="square" lIns="0" tIns="0" rIns="0" bIns="46800" rtlCol="0" anchor="t">
            <a:noAutofit/>
          </a:bodyPr>
          <a:lstStyle/>
          <a:p>
            <a:pPr>
              <a:spcAft>
                <a:spcPts val="1000"/>
              </a:spcAft>
              <a:buClr>
                <a:srgbClr val="B5BD0D"/>
              </a:buClr>
              <a:buSzPct val="200000"/>
            </a:pPr>
            <a:r>
              <a:rPr lang="en-GB" sz="1500" b="1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To identify and secure long-term exclusive UK product rights for DRTV industry winners and retain our status as ‘go-to’ UK distributor for third party products.</a:t>
            </a:r>
            <a:endParaRPr lang="en-US" sz="1500">
              <a:solidFill>
                <a:schemeClr val="bg1"/>
              </a:solidFill>
              <a:ea typeface="+mn-lt"/>
              <a:cs typeface="+mn-lt"/>
            </a:endParaRPr>
          </a:p>
          <a:p>
            <a:pPr>
              <a:spcAft>
                <a:spcPts val="1000"/>
              </a:spcAft>
            </a:pPr>
            <a:endParaRPr lang="en-GB" sz="1500" b="1">
              <a:solidFill>
                <a:schemeClr val="bg1"/>
              </a:solidFill>
              <a:latin typeface="Verdana"/>
              <a:ea typeface="Verdana"/>
              <a:cs typeface="Verdan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E72066-1D65-45B0-9AB2-0A2B1A8A446A}"/>
              </a:ext>
            </a:extLst>
          </p:cNvPr>
          <p:cNvSpPr txBox="1"/>
          <p:nvPr/>
        </p:nvSpPr>
        <p:spPr>
          <a:xfrm flipH="1">
            <a:off x="8077199" y="4463143"/>
            <a:ext cx="357777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>
              <a:cs typeface="Calibri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7B18021-A304-7E4E-9C44-7FFE664A6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685" y="2177143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336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F3A635A-991A-5448-AFBF-D2A1D940D738}"/>
              </a:ext>
            </a:extLst>
          </p:cNvPr>
          <p:cNvSpPr txBox="1"/>
          <p:nvPr/>
        </p:nvSpPr>
        <p:spPr>
          <a:xfrm>
            <a:off x="3449187" y="2842251"/>
            <a:ext cx="8203636" cy="2913431"/>
          </a:xfrm>
          <a:prstGeom prst="rect">
            <a:avLst/>
          </a:prstGeom>
          <a:noFill/>
        </p:spPr>
        <p:txBody>
          <a:bodyPr wrap="square" lIns="0" tIns="0" rIns="0" bIns="46800" numCol="1" rtlCol="0" anchor="t">
            <a:noAutofit/>
          </a:bodyPr>
          <a:lstStyle/>
          <a:p>
            <a:pPr marL="171450" indent="-171450">
              <a:spcAft>
                <a:spcPts val="1000"/>
              </a:spcAft>
              <a:buClr>
                <a:srgbClr val="B5BD0D"/>
              </a:buClr>
              <a:buSzPct val="200000"/>
              <a:buFont typeface="Wingdings" pitchFamily="2" charset="2"/>
              <a:buChar char="§"/>
            </a:pPr>
            <a:r>
              <a:rPr lang="en-GB" sz="1100" b="1" dirty="0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Continue doing everything that we already do!</a:t>
            </a:r>
          </a:p>
          <a:p>
            <a:pPr marL="171450" indent="-171450">
              <a:spcAft>
                <a:spcPts val="1000"/>
              </a:spcAft>
              <a:buClr>
                <a:srgbClr val="B5BD0D"/>
              </a:buClr>
              <a:buSzPct val="200000"/>
              <a:buFont typeface="Wingdings" pitchFamily="2" charset="2"/>
              <a:buChar char="§"/>
            </a:pPr>
            <a:r>
              <a:rPr lang="en-GB" sz="1100" b="1" dirty="0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Control the secondary / Like-New Market in the UK.</a:t>
            </a:r>
            <a:endParaRPr lang="en-US" b="1" dirty="0">
              <a:solidFill>
                <a:schemeClr val="bg1"/>
              </a:solidFill>
              <a:latin typeface="Calibri" panose="020F0502020204030204"/>
              <a:ea typeface="Verdana"/>
              <a:cs typeface="Calibri" panose="020F0502020204030204"/>
            </a:endParaRPr>
          </a:p>
          <a:p>
            <a:pPr marL="171450" indent="-171450">
              <a:spcAft>
                <a:spcPts val="1000"/>
              </a:spcAft>
              <a:buClr>
                <a:srgbClr val="B5BD0D"/>
              </a:buClr>
              <a:buSzPct val="200000"/>
              <a:buFont typeface="Wingdings" pitchFamily="2" charset="2"/>
              <a:buChar char="§"/>
            </a:pPr>
            <a:r>
              <a:rPr lang="en-US" sz="1000" b="1" dirty="0">
                <a:solidFill>
                  <a:schemeClr val="bg1"/>
                </a:solidFill>
                <a:latin typeface="Verdana"/>
                <a:ea typeface="Verdana"/>
                <a:cs typeface="Calibri" panose="020F0502020204030204"/>
              </a:rPr>
              <a:t>Consider Drop-Ship options to monetize our significant web traffic.</a:t>
            </a:r>
            <a:endParaRPr lang="en-GB" sz="1000" b="1" dirty="0">
              <a:solidFill>
                <a:schemeClr val="bg1"/>
              </a:solidFill>
              <a:latin typeface="Verdana"/>
              <a:ea typeface="Verdana"/>
              <a:cs typeface="Calibri" panose="020F0502020204030204"/>
            </a:endParaRPr>
          </a:p>
          <a:p>
            <a:pPr marL="171450" indent="-171450">
              <a:spcAft>
                <a:spcPts val="1000"/>
              </a:spcAft>
              <a:buClr>
                <a:srgbClr val="B5BD0D"/>
              </a:buClr>
              <a:buSzPct val="200000"/>
              <a:buFont typeface="Wingdings" pitchFamily="2" charset="2"/>
              <a:buChar char="§"/>
            </a:pPr>
            <a:r>
              <a:rPr lang="en-US" sz="1000" b="1" dirty="0">
                <a:solidFill>
                  <a:schemeClr val="bg1"/>
                </a:solidFill>
                <a:latin typeface="Verdana"/>
                <a:ea typeface="Verdana"/>
                <a:cs typeface="Calibri" panose="020F0502020204030204"/>
              </a:rPr>
              <a:t>Expand New Image into European market via Amazon and Own Brand site.</a:t>
            </a:r>
          </a:p>
          <a:p>
            <a:pPr marL="171450" indent="-171450">
              <a:spcAft>
                <a:spcPts val="1000"/>
              </a:spcAft>
              <a:buClr>
                <a:srgbClr val="B5BD0D"/>
              </a:buClr>
              <a:buSzPct val="200000"/>
              <a:buFont typeface="Wingdings" pitchFamily="2" charset="2"/>
              <a:buChar char="§"/>
            </a:pPr>
            <a:r>
              <a:rPr lang="en-US" sz="1000" b="1" dirty="0">
                <a:solidFill>
                  <a:schemeClr val="bg1"/>
                </a:solidFill>
                <a:latin typeface="Verdana"/>
                <a:ea typeface="Verdana"/>
                <a:cs typeface="Calibri" panose="020F0502020204030204"/>
              </a:rPr>
              <a:t>Develop Drew &amp; Cole App to grow database.</a:t>
            </a:r>
          </a:p>
          <a:p>
            <a:pPr marL="171450" indent="-171450">
              <a:spcAft>
                <a:spcPts val="1000"/>
              </a:spcAft>
              <a:buClr>
                <a:srgbClr val="B5BD0D"/>
              </a:buClr>
              <a:buSzPct val="200000"/>
              <a:buFont typeface="Wingdings" pitchFamily="2" charset="2"/>
              <a:buChar char="§"/>
            </a:pPr>
            <a:r>
              <a:rPr lang="en-US" sz="1000" b="1" dirty="0">
                <a:solidFill>
                  <a:schemeClr val="bg1"/>
                </a:solidFill>
                <a:latin typeface="Verdana"/>
                <a:ea typeface="Verdana"/>
                <a:cs typeface="Calibri" panose="020F0502020204030204"/>
              </a:rPr>
              <a:t>Development of New Image App to achieve subscription revenues.</a:t>
            </a:r>
          </a:p>
          <a:p>
            <a:pPr marL="171450" indent="-171450">
              <a:spcAft>
                <a:spcPts val="1000"/>
              </a:spcAft>
              <a:buClr>
                <a:srgbClr val="B5BD0D"/>
              </a:buClr>
              <a:buSzPct val="200000"/>
              <a:buFont typeface="Wingdings" pitchFamily="2" charset="2"/>
              <a:buChar char="§"/>
            </a:pPr>
            <a:r>
              <a:rPr lang="en-US" sz="1000" b="1" dirty="0">
                <a:solidFill>
                  <a:schemeClr val="bg1"/>
                </a:solidFill>
                <a:latin typeface="Verdana"/>
                <a:ea typeface="Verdana"/>
                <a:cs typeface="Calibri" panose="020F0502020204030204"/>
              </a:rPr>
              <a:t>Increase Upsell, VIP and Warranty revenues.</a:t>
            </a:r>
          </a:p>
          <a:p>
            <a:pPr marL="171450" indent="-171450">
              <a:spcAft>
                <a:spcPts val="1000"/>
              </a:spcAft>
              <a:buClr>
                <a:srgbClr val="B5BD0D"/>
              </a:buClr>
              <a:buSzPct val="200000"/>
              <a:buFont typeface="Wingdings" pitchFamily="2" charset="2"/>
              <a:buChar char="§"/>
            </a:pPr>
            <a:r>
              <a:rPr lang="en-US" sz="1000" b="1" dirty="0">
                <a:solidFill>
                  <a:schemeClr val="bg1"/>
                </a:solidFill>
                <a:latin typeface="Verdana"/>
                <a:ea typeface="Verdana"/>
                <a:cs typeface="Calibri" panose="020F0502020204030204"/>
              </a:rPr>
              <a:t>Develop a short form advertising profitable business model</a:t>
            </a:r>
          </a:p>
          <a:p>
            <a:pPr marL="171450" indent="-171450">
              <a:spcAft>
                <a:spcPts val="1000"/>
              </a:spcAft>
              <a:buClr>
                <a:srgbClr val="B5BD0D"/>
              </a:buClr>
              <a:buSzPct val="200000"/>
              <a:buFont typeface="Wingdings" pitchFamily="2" charset="2"/>
              <a:buChar char="§"/>
            </a:pPr>
            <a:r>
              <a:rPr lang="en-US" sz="1000" b="1" dirty="0">
                <a:solidFill>
                  <a:schemeClr val="bg1"/>
                </a:solidFill>
                <a:latin typeface="Verdana"/>
                <a:ea typeface="Verdana"/>
                <a:cs typeface="Calibri" panose="020F0502020204030204"/>
              </a:rPr>
              <a:t>Invest in the Midea relationship</a:t>
            </a:r>
          </a:p>
          <a:p>
            <a:pPr marL="171450" indent="-171450">
              <a:spcAft>
                <a:spcPts val="1000"/>
              </a:spcAft>
              <a:buClr>
                <a:srgbClr val="B5BD0D"/>
              </a:buClr>
              <a:buSzPct val="200000"/>
              <a:buFont typeface="Wingdings" pitchFamily="2" charset="2"/>
              <a:buChar char="§"/>
            </a:pPr>
            <a:r>
              <a:rPr lang="en-US" sz="1000" b="1" dirty="0">
                <a:solidFill>
                  <a:schemeClr val="bg1"/>
                </a:solidFill>
                <a:latin typeface="Verdana"/>
                <a:ea typeface="Verdana"/>
                <a:cs typeface="Calibri" panose="020F0502020204030204"/>
              </a:rPr>
              <a:t>Grow Print Media &amp; Reader Offer presence</a:t>
            </a:r>
          </a:p>
          <a:p>
            <a:pPr marL="171450" indent="-171450">
              <a:spcAft>
                <a:spcPts val="1000"/>
              </a:spcAft>
              <a:buClr>
                <a:srgbClr val="B5BD0D"/>
              </a:buClr>
              <a:buSzPct val="200000"/>
              <a:buFont typeface="Wingdings" pitchFamily="2" charset="2"/>
              <a:buChar char="§"/>
            </a:pPr>
            <a:endParaRPr lang="en-US" sz="1000" b="1">
              <a:solidFill>
                <a:schemeClr val="bg1"/>
              </a:solidFill>
              <a:latin typeface="Verdana"/>
              <a:ea typeface="Verdana"/>
              <a:cs typeface="Calibri" panose="020F0502020204030204"/>
            </a:endParaRPr>
          </a:p>
          <a:p>
            <a:pPr marL="171450" indent="-171450">
              <a:spcAft>
                <a:spcPts val="1000"/>
              </a:spcAft>
              <a:buClr>
                <a:srgbClr val="B5BD0D"/>
              </a:buClr>
              <a:buSzPct val="200000"/>
              <a:buFont typeface="Wingdings" pitchFamily="2" charset="2"/>
              <a:buChar char="§"/>
            </a:pPr>
            <a:endParaRPr lang="en-US" sz="1000">
              <a:solidFill>
                <a:schemeClr val="bg1"/>
              </a:solidFill>
              <a:latin typeface="Verdana"/>
              <a:ea typeface="Verdana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673AA0-9FD2-0A4C-900F-2C0CD0D2A8D1}"/>
              </a:ext>
            </a:extLst>
          </p:cNvPr>
          <p:cNvSpPr txBox="1"/>
          <p:nvPr/>
        </p:nvSpPr>
        <p:spPr>
          <a:xfrm>
            <a:off x="499370" y="4740675"/>
            <a:ext cx="2357315" cy="772358"/>
          </a:xfrm>
          <a:prstGeom prst="rect">
            <a:avLst/>
          </a:prstGeom>
          <a:noFill/>
        </p:spPr>
        <p:txBody>
          <a:bodyPr wrap="square" lIns="0" tIns="0" rIns="0" bIns="46800" rtlCol="0" anchor="t">
            <a:noAutofit/>
          </a:bodyPr>
          <a:lstStyle/>
          <a:p>
            <a:pPr algn="ctr">
              <a:buClr>
                <a:srgbClr val="B5BD0D"/>
              </a:buClr>
              <a:buSzPct val="200000"/>
            </a:pPr>
            <a:r>
              <a:rPr lang="en-GB" sz="2000" b="1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B2C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F4C243-2BE4-1C4F-A900-FC22C6E5ED57}"/>
              </a:ext>
            </a:extLst>
          </p:cNvPr>
          <p:cNvSpPr txBox="1"/>
          <p:nvPr/>
        </p:nvSpPr>
        <p:spPr>
          <a:xfrm>
            <a:off x="3449187" y="1855576"/>
            <a:ext cx="8205644" cy="699377"/>
          </a:xfrm>
          <a:prstGeom prst="rect">
            <a:avLst/>
          </a:prstGeom>
          <a:noFill/>
        </p:spPr>
        <p:txBody>
          <a:bodyPr wrap="square" lIns="0" tIns="0" rIns="0" bIns="46800" rtlCol="0" anchor="t">
            <a:noAutofit/>
          </a:bodyPr>
          <a:lstStyle/>
          <a:p>
            <a:pPr>
              <a:spcAft>
                <a:spcPts val="1000"/>
              </a:spcAft>
              <a:buClr>
                <a:srgbClr val="B5BD0D"/>
              </a:buClr>
              <a:buSzPct val="200000"/>
            </a:pPr>
            <a:r>
              <a:rPr lang="en-GB" sz="1500" b="1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Create compelling multichannel content that  creates demand and maximizes our return on investment in media across all digital and traditional sales platforms.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F93A49-A44B-F342-8FE5-6B40F2177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70" y="2597150"/>
            <a:ext cx="22860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136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F3A635A-991A-5448-AFBF-D2A1D940D738}"/>
              </a:ext>
            </a:extLst>
          </p:cNvPr>
          <p:cNvSpPr txBox="1"/>
          <p:nvPr/>
        </p:nvSpPr>
        <p:spPr>
          <a:xfrm>
            <a:off x="3536272" y="2909640"/>
            <a:ext cx="8138322" cy="2490443"/>
          </a:xfrm>
          <a:prstGeom prst="rect">
            <a:avLst/>
          </a:prstGeom>
          <a:noFill/>
        </p:spPr>
        <p:txBody>
          <a:bodyPr wrap="square" lIns="0" tIns="0" rIns="0" bIns="46800" numCol="1" rtlCol="0" anchor="t">
            <a:noAutofit/>
          </a:bodyPr>
          <a:lstStyle/>
          <a:p>
            <a:pPr marL="171450" indent="-171450">
              <a:spcAft>
                <a:spcPts val="1000"/>
              </a:spcAft>
              <a:buClr>
                <a:srgbClr val="B5BD0D"/>
              </a:buClr>
              <a:buSzPct val="200000"/>
              <a:buFont typeface="Wingdings" pitchFamily="2" charset="2"/>
              <a:buChar char="§"/>
            </a:pPr>
            <a:r>
              <a:rPr lang="en-GB" sz="1100" b="1" dirty="0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Continue doing everything that we already do!</a:t>
            </a:r>
          </a:p>
          <a:p>
            <a:pPr marL="171450" indent="-171450">
              <a:spcAft>
                <a:spcPts val="1000"/>
              </a:spcAft>
              <a:buClr>
                <a:srgbClr val="B5BD0D"/>
              </a:buClr>
              <a:buSzPct val="200000"/>
              <a:buFont typeface="Wingdings" pitchFamily="2" charset="2"/>
              <a:buChar char="§"/>
            </a:pPr>
            <a:r>
              <a:rPr lang="en-GB" sz="1100" b="1" dirty="0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Sell in all of our new categories across existing B2B accounts with strong emphasis on Midea Range</a:t>
            </a:r>
          </a:p>
          <a:p>
            <a:pPr marL="171450" indent="-171450">
              <a:spcAft>
                <a:spcPts val="1000"/>
              </a:spcAft>
              <a:buClr>
                <a:srgbClr val="B5BD0D"/>
              </a:buClr>
              <a:buSzPct val="200000"/>
              <a:buFont typeface="Wingdings" pitchFamily="2" charset="2"/>
              <a:buChar char="§"/>
            </a:pPr>
            <a:r>
              <a:rPr lang="en-GB" sz="1100" b="1" dirty="0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Target new growing high footfall B2B accounts including Supermarkets.</a:t>
            </a:r>
          </a:p>
          <a:p>
            <a:pPr marL="171450" indent="-171450">
              <a:spcAft>
                <a:spcPts val="1000"/>
              </a:spcAft>
              <a:buClr>
                <a:srgbClr val="B5BD0D"/>
              </a:buClr>
              <a:buSzPct val="200000"/>
              <a:buFont typeface="Wingdings" pitchFamily="2" charset="2"/>
              <a:buChar char="§"/>
            </a:pPr>
            <a:r>
              <a:rPr lang="en-GB" sz="1100" b="1" dirty="0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Use new range products and high stock items to drive promotional activity.</a:t>
            </a:r>
          </a:p>
          <a:p>
            <a:pPr marL="171450" indent="-171450">
              <a:spcAft>
                <a:spcPts val="1000"/>
              </a:spcAft>
              <a:buClr>
                <a:srgbClr val="B5BD0D"/>
              </a:buClr>
              <a:buSzPct val="200000"/>
              <a:buFont typeface="Wingdings" pitchFamily="2" charset="2"/>
              <a:buChar char="§"/>
            </a:pPr>
            <a:r>
              <a:rPr lang="en-GB" sz="1100" b="1" dirty="0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Expand B2B Retailer relationships to encompass their European channels.</a:t>
            </a:r>
          </a:p>
          <a:p>
            <a:pPr marL="171450" indent="-171450">
              <a:spcAft>
                <a:spcPts val="1000"/>
              </a:spcAft>
              <a:buClr>
                <a:srgbClr val="B5BD0D"/>
              </a:buClr>
              <a:buSzPct val="200000"/>
              <a:buFont typeface="Wingdings" pitchFamily="2" charset="2"/>
              <a:buChar char="§"/>
            </a:pPr>
            <a:r>
              <a:rPr lang="en-GB" sz="1100" b="1" dirty="0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Look for new relationships with major </a:t>
            </a:r>
            <a:r>
              <a:rPr lang="en-GB" sz="1100" b="1" dirty="0" err="1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e-comm</a:t>
            </a:r>
            <a:r>
              <a:rPr lang="en-GB" sz="1100" b="1" dirty="0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 players - Ao.com, Wayfair, </a:t>
            </a:r>
            <a:r>
              <a:rPr lang="en-GB" sz="1100" b="1" dirty="0" err="1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Onbuy</a:t>
            </a:r>
            <a:r>
              <a:rPr lang="en-GB" sz="1100" b="1" dirty="0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, Next </a:t>
            </a:r>
          </a:p>
          <a:p>
            <a:pPr marL="171450" indent="-171450">
              <a:spcAft>
                <a:spcPts val="1000"/>
              </a:spcAft>
              <a:buClr>
                <a:srgbClr val="B5BD0D"/>
              </a:buClr>
              <a:buSzPct val="200000"/>
              <a:buFont typeface="Wingdings" pitchFamily="2" charset="2"/>
              <a:buChar char="§"/>
            </a:pPr>
            <a:r>
              <a:rPr lang="en-GB" sz="1100" b="1" dirty="0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Target Fitness specialist for our Top-end fitness equipment</a:t>
            </a:r>
          </a:p>
          <a:p>
            <a:pPr marL="171450" indent="-171450">
              <a:spcAft>
                <a:spcPts val="1000"/>
              </a:spcAft>
              <a:buClr>
                <a:srgbClr val="B5BD0D"/>
              </a:buClr>
              <a:buSzPct val="200000"/>
              <a:buFont typeface="Wingdings" pitchFamily="2" charset="2"/>
              <a:buChar char="§"/>
            </a:pPr>
            <a:r>
              <a:rPr lang="en-GB" sz="1100" b="1" dirty="0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Expand our Drop-Ship ability across our accounts to maximise listings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673AA0-9FD2-0A4C-900F-2C0CD0D2A8D1}"/>
              </a:ext>
            </a:extLst>
          </p:cNvPr>
          <p:cNvSpPr txBox="1"/>
          <p:nvPr/>
        </p:nvSpPr>
        <p:spPr>
          <a:xfrm>
            <a:off x="499370" y="4740675"/>
            <a:ext cx="2357315" cy="328474"/>
          </a:xfrm>
          <a:prstGeom prst="rect">
            <a:avLst/>
          </a:prstGeom>
          <a:noFill/>
        </p:spPr>
        <p:txBody>
          <a:bodyPr wrap="square" lIns="0" tIns="0" rIns="0" bIns="46800" rtlCol="0" anchor="t">
            <a:noAutofit/>
          </a:bodyPr>
          <a:lstStyle/>
          <a:p>
            <a:pPr algn="ctr">
              <a:spcAft>
                <a:spcPts val="1000"/>
              </a:spcAft>
              <a:buClr>
                <a:srgbClr val="B5BD0D"/>
              </a:buClr>
              <a:buSzPct val="200000"/>
            </a:pPr>
            <a:r>
              <a:rPr lang="en-GB" sz="2000" b="1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B2B</a:t>
            </a:r>
            <a:endParaRPr lang="en-GB" sz="20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F4C243-2BE4-1C4F-A900-FC22C6E5ED57}"/>
              </a:ext>
            </a:extLst>
          </p:cNvPr>
          <p:cNvSpPr txBox="1"/>
          <p:nvPr/>
        </p:nvSpPr>
        <p:spPr>
          <a:xfrm>
            <a:off x="3536272" y="1865809"/>
            <a:ext cx="7747246" cy="1047719"/>
          </a:xfrm>
          <a:prstGeom prst="rect">
            <a:avLst/>
          </a:prstGeom>
          <a:noFill/>
        </p:spPr>
        <p:txBody>
          <a:bodyPr wrap="square" lIns="0" tIns="0" rIns="0" bIns="46800" rtlCol="0" anchor="t">
            <a:noAutofit/>
          </a:bodyPr>
          <a:lstStyle/>
          <a:p>
            <a:pPr>
              <a:spcAft>
                <a:spcPts val="1000"/>
              </a:spcAft>
              <a:buClr>
                <a:srgbClr val="B5BD0D"/>
              </a:buClr>
              <a:buSzPct val="200000"/>
            </a:pPr>
            <a:r>
              <a:rPr lang="en-GB" sz="1500" b="1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To build on our existing relationships with UK B2B customers whilst identifying new fast growth retail businesses with strong online growth that have a similar product profile.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1597AD-1956-5A48-8C96-0D0BA8BF3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920" y="2389669"/>
            <a:ext cx="2159786" cy="202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554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F3A635A-991A-5448-AFBF-D2A1D940D738}"/>
              </a:ext>
            </a:extLst>
          </p:cNvPr>
          <p:cNvSpPr txBox="1"/>
          <p:nvPr/>
        </p:nvSpPr>
        <p:spPr>
          <a:xfrm>
            <a:off x="3470958" y="2940378"/>
            <a:ext cx="8189122" cy="2129033"/>
          </a:xfrm>
          <a:prstGeom prst="rect">
            <a:avLst/>
          </a:prstGeom>
          <a:noFill/>
        </p:spPr>
        <p:txBody>
          <a:bodyPr wrap="square" lIns="0" tIns="0" rIns="0" bIns="46800" numCol="1" rtlCol="0" anchor="t">
            <a:noAutofit/>
          </a:bodyPr>
          <a:lstStyle/>
          <a:p>
            <a:pPr marL="171450" indent="-171450">
              <a:spcAft>
                <a:spcPts val="1000"/>
              </a:spcAft>
              <a:buClr>
                <a:srgbClr val="B5BD0D"/>
              </a:buClr>
              <a:buSzPct val="200000"/>
              <a:buFont typeface="Wingdings" pitchFamily="2" charset="2"/>
              <a:buChar char="§"/>
            </a:pPr>
            <a:r>
              <a:rPr lang="en-GB" sz="1100" b="1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Proactively sell in new product to International DRTV &amp; live shopping partners utilising the wholesale model.</a:t>
            </a:r>
            <a:endParaRPr lang="en-US">
              <a:solidFill>
                <a:schemeClr val="bg1"/>
              </a:solidFill>
            </a:endParaRPr>
          </a:p>
          <a:p>
            <a:pPr marL="171450" indent="-171450">
              <a:spcAft>
                <a:spcPts val="1000"/>
              </a:spcAft>
              <a:buClr>
                <a:srgbClr val="B5BD0D"/>
              </a:buClr>
              <a:buSzPct val="200000"/>
              <a:buFont typeface="Wingdings" pitchFamily="2" charset="2"/>
              <a:buChar char="§"/>
            </a:pPr>
            <a:r>
              <a:rPr lang="en-GB" sz="1100" b="1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Continue to develop the royalty model in USA &amp; Japan.</a:t>
            </a:r>
          </a:p>
          <a:p>
            <a:pPr marL="171450" indent="-171450">
              <a:spcAft>
                <a:spcPts val="1000"/>
              </a:spcAft>
              <a:buClr>
                <a:srgbClr val="B5BD0D"/>
              </a:buClr>
              <a:buSzPct val="200000"/>
              <a:buFont typeface="Wingdings" pitchFamily="2" charset="2"/>
              <a:buChar char="§"/>
            </a:pPr>
            <a:r>
              <a:rPr lang="en-GB" sz="1100" b="1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Develop programs with live shopping channels that deliver repeat sales year after year.</a:t>
            </a:r>
          </a:p>
          <a:p>
            <a:pPr marL="171450" indent="-171450">
              <a:spcAft>
                <a:spcPts val="1000"/>
              </a:spcAft>
              <a:buClr>
                <a:srgbClr val="B5BD0D"/>
              </a:buClr>
              <a:buSzPct val="200000"/>
              <a:buFont typeface="Wingdings" pitchFamily="2" charset="2"/>
              <a:buChar char="§"/>
            </a:pPr>
            <a:r>
              <a:rPr lang="en-GB" sz="1100" b="1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Gain brand / distribution partners for New Image.</a:t>
            </a:r>
          </a:p>
          <a:p>
            <a:pPr marL="171450" indent="-171450">
              <a:spcAft>
                <a:spcPts val="1000"/>
              </a:spcAft>
              <a:buClr>
                <a:srgbClr val="B5BD0D"/>
              </a:buClr>
              <a:buSzPct val="200000"/>
              <a:buFont typeface="Wingdings" pitchFamily="2" charset="2"/>
              <a:buChar char="§"/>
            </a:pPr>
            <a:r>
              <a:rPr lang="en-GB" sz="1100" b="1">
                <a:solidFill>
                  <a:schemeClr val="bg1"/>
                </a:solidFill>
                <a:latin typeface="Verdana"/>
                <a:ea typeface="Verdana"/>
              </a:rPr>
              <a:t>Gain brand / distribution partners for Drew &amp; Cole.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673AA0-9FD2-0A4C-900F-2C0CD0D2A8D1}"/>
              </a:ext>
            </a:extLst>
          </p:cNvPr>
          <p:cNvSpPr txBox="1"/>
          <p:nvPr/>
        </p:nvSpPr>
        <p:spPr>
          <a:xfrm>
            <a:off x="499370" y="4740675"/>
            <a:ext cx="2357315" cy="328474"/>
          </a:xfrm>
          <a:prstGeom prst="rect">
            <a:avLst/>
          </a:prstGeom>
          <a:noFill/>
        </p:spPr>
        <p:txBody>
          <a:bodyPr wrap="square" lIns="0" tIns="0" rIns="0" bIns="46800" rtlCol="0" anchor="t">
            <a:noAutofit/>
          </a:bodyPr>
          <a:lstStyle/>
          <a:p>
            <a:pPr algn="ctr">
              <a:spcAft>
                <a:spcPts val="1000"/>
              </a:spcAft>
              <a:buClr>
                <a:srgbClr val="B5BD0D"/>
              </a:buClr>
              <a:buSzPct val="200000"/>
            </a:pPr>
            <a:r>
              <a:rPr lang="en-GB" sz="2000" b="1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International</a:t>
            </a:r>
            <a:endParaRPr lang="en-US" sz="16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F4C243-2BE4-1C4F-A900-FC22C6E5ED57}"/>
              </a:ext>
            </a:extLst>
          </p:cNvPr>
          <p:cNvSpPr txBox="1"/>
          <p:nvPr/>
        </p:nvSpPr>
        <p:spPr>
          <a:xfrm>
            <a:off x="3470958" y="2061663"/>
            <a:ext cx="7812560" cy="600479"/>
          </a:xfrm>
          <a:prstGeom prst="rect">
            <a:avLst/>
          </a:prstGeom>
          <a:noFill/>
        </p:spPr>
        <p:txBody>
          <a:bodyPr wrap="square" lIns="0" tIns="0" rIns="0" bIns="46800" rtlCol="0" anchor="t">
            <a:noAutofit/>
          </a:bodyPr>
          <a:lstStyle/>
          <a:p>
            <a:pPr>
              <a:spcAft>
                <a:spcPts val="1000"/>
              </a:spcAft>
              <a:buClr>
                <a:srgbClr val="B5BD0D"/>
              </a:buClr>
              <a:buSzPct val="200000"/>
            </a:pPr>
            <a:r>
              <a:rPr lang="en-GB" sz="1500" b="1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To grow both promotional and annuity revenue streams from International and Domestic Live Shopping partners.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8C72EB7-9CFD-FF4C-BF22-67A4926BED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388" y="2285999"/>
            <a:ext cx="2102191" cy="213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307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F3A635A-991A-5448-AFBF-D2A1D940D738}"/>
              </a:ext>
            </a:extLst>
          </p:cNvPr>
          <p:cNvSpPr txBox="1"/>
          <p:nvPr/>
        </p:nvSpPr>
        <p:spPr>
          <a:xfrm>
            <a:off x="3551807" y="3121248"/>
            <a:ext cx="8486665" cy="2321889"/>
          </a:xfrm>
          <a:prstGeom prst="rect">
            <a:avLst/>
          </a:prstGeom>
          <a:noFill/>
        </p:spPr>
        <p:txBody>
          <a:bodyPr wrap="square" lIns="0" tIns="0" rIns="0" bIns="46800" numCol="1" rtlCol="0" anchor="t">
            <a:noAutofit/>
          </a:bodyPr>
          <a:lstStyle/>
          <a:p>
            <a:pPr marL="171450" indent="-171450">
              <a:spcAft>
                <a:spcPts val="1000"/>
              </a:spcAft>
              <a:buClr>
                <a:srgbClr val="B5BD0D"/>
              </a:buClr>
              <a:buSzPct val="200000"/>
              <a:buFont typeface="Wingdings" pitchFamily="2" charset="2"/>
              <a:buChar char="§"/>
            </a:pPr>
            <a:r>
              <a:rPr lang="en-GB" sz="1200">
                <a:solidFill>
                  <a:schemeClr val="bg1"/>
                </a:solidFill>
                <a:latin typeface="Calibri"/>
                <a:ea typeface="Verdana"/>
                <a:cs typeface="Verdana" panose="020B0604030504040204" pitchFamily="34" charset="0"/>
              </a:rPr>
              <a:t>Always Challenge product costs</a:t>
            </a:r>
          </a:p>
          <a:p>
            <a:pPr marL="171450" indent="-171450">
              <a:spcAft>
                <a:spcPts val="1000"/>
              </a:spcAft>
              <a:buClr>
                <a:srgbClr val="B5BD0D"/>
              </a:buClr>
              <a:buSzPct val="200000"/>
              <a:buFont typeface="Wingdings" pitchFamily="2" charset="2"/>
              <a:buChar char="§"/>
            </a:pPr>
            <a:r>
              <a:rPr lang="en-GB" sz="1200">
                <a:solidFill>
                  <a:schemeClr val="bg1"/>
                </a:solidFill>
                <a:latin typeface="Calibri"/>
                <a:ea typeface="+mn-lt"/>
                <a:cs typeface="+mn-lt"/>
              </a:rPr>
              <a:t>Maximise efficiencies within the supply chain - Tight management of Freight &amp; Demurrage</a:t>
            </a:r>
            <a:endParaRPr lang="en-GB" sz="1200">
              <a:solidFill>
                <a:schemeClr val="bg1"/>
              </a:solidFill>
              <a:latin typeface="Calibri"/>
              <a:ea typeface="Verdana"/>
              <a:cs typeface="Verdana" panose="020B0604030504040204" pitchFamily="34" charset="0"/>
            </a:endParaRPr>
          </a:p>
          <a:p>
            <a:pPr marL="171450" indent="-171450">
              <a:spcAft>
                <a:spcPts val="1000"/>
              </a:spcAft>
              <a:buClr>
                <a:srgbClr val="B5BD0D"/>
              </a:buClr>
              <a:buSzPct val="200000"/>
              <a:buFont typeface="Wingdings" pitchFamily="2" charset="2"/>
              <a:buChar char="§"/>
            </a:pPr>
            <a:r>
              <a:rPr lang="en-GB" sz="1200">
                <a:solidFill>
                  <a:schemeClr val="bg1"/>
                </a:solidFill>
                <a:latin typeface="Calibri"/>
                <a:ea typeface="Verdana"/>
                <a:cs typeface="Verdana" panose="020B0604030504040204" pitchFamily="34" charset="0"/>
              </a:rPr>
              <a:t>Grow Trust Pilot Review to 5.0 stars.</a:t>
            </a:r>
            <a:endParaRPr lang="en-US" sz="1200">
              <a:solidFill>
                <a:schemeClr val="bg1"/>
              </a:solidFill>
              <a:latin typeface="Calibri"/>
              <a:ea typeface="Verdana"/>
              <a:cs typeface="Calibri"/>
            </a:endParaRPr>
          </a:p>
          <a:p>
            <a:pPr marL="171450" indent="-171450">
              <a:spcAft>
                <a:spcPts val="1000"/>
              </a:spcAft>
              <a:buClr>
                <a:srgbClr val="B5BD0D"/>
              </a:buClr>
              <a:buSzPct val="200000"/>
              <a:buFont typeface="Wingdings" pitchFamily="2" charset="2"/>
              <a:buChar char="§"/>
            </a:pPr>
            <a:r>
              <a:rPr lang="en-GB" sz="1200">
                <a:solidFill>
                  <a:schemeClr val="bg1"/>
                </a:solidFill>
                <a:latin typeface="Calibri"/>
                <a:ea typeface="Verdana"/>
                <a:cs typeface="Verdana" panose="020B0604030504040204" pitchFamily="34" charset="0"/>
              </a:rPr>
              <a:t>Target 4 star and above product reviews. </a:t>
            </a:r>
          </a:p>
          <a:p>
            <a:pPr marL="171450" indent="-171450">
              <a:spcAft>
                <a:spcPts val="1000"/>
              </a:spcAft>
              <a:buClr>
                <a:srgbClr val="B5BD0D"/>
              </a:buClr>
              <a:buSzPct val="200000"/>
              <a:buFont typeface="Wingdings" pitchFamily="2" charset="2"/>
              <a:buChar char="§"/>
            </a:pPr>
            <a:r>
              <a:rPr lang="en-GB" sz="1200">
                <a:solidFill>
                  <a:schemeClr val="bg1"/>
                </a:solidFill>
                <a:latin typeface="Calibri"/>
                <a:ea typeface="Verdana"/>
                <a:cs typeface="Verdana" panose="020B0604030504040204" pitchFamily="34" charset="0"/>
              </a:rPr>
              <a:t>Grow all the app reviews in Apple App Store and Google Play to 4.5 stars.</a:t>
            </a:r>
            <a:endParaRPr lang="en-US" sz="1200">
              <a:solidFill>
                <a:schemeClr val="bg1"/>
              </a:solidFill>
              <a:latin typeface="Calibri"/>
              <a:ea typeface="Verdana"/>
              <a:cs typeface="+mn-lt"/>
            </a:endParaRPr>
          </a:p>
          <a:p>
            <a:pPr marL="171450" indent="-171450">
              <a:spcAft>
                <a:spcPts val="1000"/>
              </a:spcAft>
              <a:buClr>
                <a:srgbClr val="B5BD0D"/>
              </a:buClr>
              <a:buSzPct val="200000"/>
              <a:buFont typeface="Wingdings" pitchFamily="2" charset="2"/>
              <a:buChar char="§"/>
            </a:pPr>
            <a:r>
              <a:rPr lang="en-GB" sz="1200">
                <a:solidFill>
                  <a:schemeClr val="bg1"/>
                </a:solidFill>
                <a:latin typeface="Calibri"/>
                <a:ea typeface="Verdana"/>
                <a:cs typeface="+mn-lt"/>
              </a:rPr>
              <a:t>Continual focus on the reduction of customer returns B2C &amp; B2B.</a:t>
            </a:r>
            <a:endParaRPr lang="en-US" sz="1200">
              <a:solidFill>
                <a:schemeClr val="bg1"/>
              </a:solidFill>
              <a:latin typeface="Calibri"/>
              <a:ea typeface="Verdana"/>
              <a:cs typeface="+mn-lt"/>
            </a:endParaRPr>
          </a:p>
          <a:p>
            <a:pPr marL="171450" indent="-171450">
              <a:spcAft>
                <a:spcPts val="1000"/>
              </a:spcAft>
              <a:buClr>
                <a:srgbClr val="B5BD0D"/>
              </a:buClr>
              <a:buSzPct val="200000"/>
              <a:buFont typeface="Wingdings" pitchFamily="2" charset="2"/>
              <a:buChar char="§"/>
            </a:pPr>
            <a:r>
              <a:rPr lang="en-GB" sz="1200">
                <a:solidFill>
                  <a:schemeClr val="bg1"/>
                </a:solidFill>
                <a:latin typeface="Calibri"/>
                <a:ea typeface="Verdana"/>
                <a:cs typeface="+mn-lt"/>
              </a:rPr>
              <a:t>Embrace our Corporate Social Responsibility (CSR) making decisions to enhance society and the environment instead of contributing negatively to them.</a:t>
            </a:r>
            <a:endParaRPr lang="en-US" sz="1200">
              <a:solidFill>
                <a:schemeClr val="bg1"/>
              </a:solidFill>
              <a:latin typeface="Calibri"/>
              <a:ea typeface="+mn-lt"/>
              <a:cs typeface="+mn-lt"/>
            </a:endParaRPr>
          </a:p>
          <a:p>
            <a:pPr marL="171450" indent="-171450">
              <a:spcAft>
                <a:spcPts val="1000"/>
              </a:spcAft>
              <a:buClr>
                <a:srgbClr val="B5BD0D"/>
              </a:buClr>
              <a:buSzPct val="200000"/>
              <a:buFont typeface="Wingdings" pitchFamily="2" charset="2"/>
              <a:buChar char="§"/>
            </a:pPr>
            <a:endParaRPr lang="en-GB" sz="1200">
              <a:solidFill>
                <a:schemeClr val="bg1"/>
              </a:solidFill>
              <a:latin typeface="Verdana"/>
              <a:ea typeface="Verdana"/>
              <a:cs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673AA0-9FD2-0A4C-900F-2C0CD0D2A8D1}"/>
              </a:ext>
            </a:extLst>
          </p:cNvPr>
          <p:cNvSpPr txBox="1"/>
          <p:nvPr/>
        </p:nvSpPr>
        <p:spPr>
          <a:xfrm>
            <a:off x="499370" y="4563121"/>
            <a:ext cx="2357315" cy="328474"/>
          </a:xfrm>
          <a:prstGeom prst="rect">
            <a:avLst/>
          </a:prstGeom>
          <a:noFill/>
        </p:spPr>
        <p:txBody>
          <a:bodyPr wrap="square" lIns="0" tIns="0" rIns="0" bIns="46800" rtlCol="0" anchor="t">
            <a:noAutofit/>
          </a:bodyPr>
          <a:lstStyle/>
          <a:p>
            <a:pPr algn="ctr">
              <a:spcAft>
                <a:spcPts val="1000"/>
              </a:spcAft>
              <a:buClr>
                <a:srgbClr val="B5BD0D"/>
              </a:buClr>
              <a:buSzPct val="200000"/>
            </a:pPr>
            <a:r>
              <a:rPr lang="en-GB" sz="2000" b="1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Central Services</a:t>
            </a:r>
            <a:endParaRPr lang="en-GB" sz="20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F4C243-2BE4-1C4F-A900-FC22C6E5ED57}"/>
              </a:ext>
            </a:extLst>
          </p:cNvPr>
          <p:cNvSpPr txBox="1"/>
          <p:nvPr/>
        </p:nvSpPr>
        <p:spPr>
          <a:xfrm>
            <a:off x="3551807" y="1881911"/>
            <a:ext cx="8067759" cy="1091262"/>
          </a:xfrm>
          <a:prstGeom prst="rect">
            <a:avLst/>
          </a:prstGeom>
          <a:noFill/>
        </p:spPr>
        <p:txBody>
          <a:bodyPr wrap="square" lIns="0" tIns="0" rIns="0" bIns="46800" rtlCol="0" anchor="t">
            <a:noAutofit/>
          </a:bodyPr>
          <a:lstStyle/>
          <a:p>
            <a:pPr>
              <a:spcAft>
                <a:spcPts val="1000"/>
              </a:spcAft>
              <a:buClr>
                <a:srgbClr val="B5BD0D"/>
              </a:buClr>
              <a:buSzPct val="200000"/>
            </a:pPr>
            <a:r>
              <a:rPr lang="en-GB" sz="1500" b="1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Create strong ongoing relationships with our customers through quality products representing a value for money experience supported by a robust and efficient supply chain. Our teams need to challenge all costs in the business to ensure that our hard work in delivering profit is not wasted.</a:t>
            </a:r>
            <a:endParaRPr lang="en-GB" sz="1500">
              <a:solidFill>
                <a:schemeClr val="bg1"/>
              </a:solidFill>
              <a:ea typeface="+mn-lt"/>
              <a:cs typeface="+mn-lt"/>
            </a:endParaRPr>
          </a:p>
          <a:p>
            <a:pPr>
              <a:spcAft>
                <a:spcPts val="1000"/>
              </a:spcAft>
            </a:pPr>
            <a:endParaRPr lang="en-GB" sz="1500" b="1">
              <a:solidFill>
                <a:schemeClr val="bg1"/>
              </a:solidFill>
              <a:latin typeface="Verdana"/>
              <a:ea typeface="Verdana"/>
              <a:cs typeface="Verdana" panose="020B060403050404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C8C077-B672-9C4F-8C83-B7EA78F2D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679" y="2526445"/>
            <a:ext cx="2035381" cy="162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751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F3A635A-991A-5448-AFBF-D2A1D940D738}"/>
              </a:ext>
            </a:extLst>
          </p:cNvPr>
          <p:cNvSpPr txBox="1"/>
          <p:nvPr/>
        </p:nvSpPr>
        <p:spPr>
          <a:xfrm>
            <a:off x="3501500" y="2972339"/>
            <a:ext cx="8123808" cy="2356273"/>
          </a:xfrm>
          <a:prstGeom prst="rect">
            <a:avLst/>
          </a:prstGeom>
          <a:noFill/>
        </p:spPr>
        <p:txBody>
          <a:bodyPr wrap="square" lIns="0" tIns="0" rIns="0" bIns="46800" numCol="1" rtlCol="0" anchor="t">
            <a:noAutofit/>
          </a:bodyPr>
          <a:lstStyle/>
          <a:p>
            <a:pPr marL="171450" indent="-171450">
              <a:spcAft>
                <a:spcPts val="1000"/>
              </a:spcAft>
              <a:buClr>
                <a:srgbClr val="B5BD0D"/>
              </a:buClr>
              <a:buSzPct val="200000"/>
              <a:buFont typeface="Wingdings" pitchFamily="2" charset="2"/>
              <a:buChar char="§"/>
            </a:pPr>
            <a:r>
              <a:rPr lang="en-GB" sz="1100" b="1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Maintain Profit Share program</a:t>
            </a:r>
          </a:p>
          <a:p>
            <a:pPr marL="171450" indent="-171450">
              <a:spcAft>
                <a:spcPts val="1000"/>
              </a:spcAft>
              <a:buClr>
                <a:srgbClr val="B5BD0D"/>
              </a:buClr>
              <a:buSzPct val="200000"/>
              <a:buFont typeface="Wingdings" pitchFamily="2" charset="2"/>
              <a:buChar char="§"/>
            </a:pPr>
            <a:r>
              <a:rPr lang="en-GB" sz="1100" b="1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Continually improve communication within our business.</a:t>
            </a:r>
          </a:p>
          <a:p>
            <a:pPr marL="171450" indent="-171450">
              <a:spcAft>
                <a:spcPts val="1000"/>
              </a:spcAft>
              <a:buClr>
                <a:srgbClr val="B5BD0D"/>
              </a:buClr>
              <a:buSzPct val="200000"/>
              <a:buFont typeface="Wingdings" pitchFamily="2" charset="2"/>
              <a:buChar char="§"/>
            </a:pPr>
            <a:r>
              <a:rPr lang="en-GB" sz="1100" b="1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Value our Teams input when business planning.</a:t>
            </a:r>
          </a:p>
          <a:p>
            <a:pPr marL="171450" indent="-171450">
              <a:spcAft>
                <a:spcPts val="1000"/>
              </a:spcAft>
              <a:buClr>
                <a:srgbClr val="B5BD0D"/>
              </a:buClr>
              <a:buSzPct val="200000"/>
              <a:buFont typeface="Wingdings" pitchFamily="2" charset="2"/>
              <a:buChar char="§"/>
            </a:pPr>
            <a:r>
              <a:rPr lang="en-GB" sz="1100" b="1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Operate with a very open and honest culture with strong team ethics.</a:t>
            </a:r>
          </a:p>
          <a:p>
            <a:pPr marL="171450" indent="-171450">
              <a:spcAft>
                <a:spcPts val="1000"/>
              </a:spcAft>
              <a:buClr>
                <a:srgbClr val="B5BD0D"/>
              </a:buClr>
              <a:buSzPct val="200000"/>
              <a:buFont typeface="Wingdings" pitchFamily="2" charset="2"/>
              <a:buChar char="§"/>
            </a:pPr>
            <a:r>
              <a:rPr lang="en-GB" sz="1100" b="1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Simplify our Performance Evaluation - PDP.</a:t>
            </a:r>
          </a:p>
          <a:p>
            <a:pPr marL="171450" indent="-171450">
              <a:spcAft>
                <a:spcPts val="1000"/>
              </a:spcAft>
              <a:buClr>
                <a:srgbClr val="B5BD0D"/>
              </a:buClr>
              <a:buSzPct val="200000"/>
              <a:buFont typeface="Wingdings" pitchFamily="2" charset="2"/>
              <a:buChar char="§"/>
            </a:pPr>
            <a:r>
              <a:rPr lang="en-GB" sz="1100" b="1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Encourage career progression.</a:t>
            </a:r>
          </a:p>
          <a:p>
            <a:pPr marL="171450" indent="-171450">
              <a:spcAft>
                <a:spcPts val="1000"/>
              </a:spcAft>
              <a:buClr>
                <a:srgbClr val="B5BD0D"/>
              </a:buClr>
              <a:buSzPct val="200000"/>
              <a:buFont typeface="Wingdings" pitchFamily="2" charset="2"/>
              <a:buChar char="§"/>
            </a:pPr>
            <a:r>
              <a:rPr lang="en-GB" sz="1100" b="1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‘Make work better’ - Obtain Gold standard Investors in People accreditation.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673AA0-9FD2-0A4C-900F-2C0CD0D2A8D1}"/>
              </a:ext>
            </a:extLst>
          </p:cNvPr>
          <p:cNvSpPr txBox="1"/>
          <p:nvPr/>
        </p:nvSpPr>
        <p:spPr>
          <a:xfrm>
            <a:off x="499370" y="4740675"/>
            <a:ext cx="2357315" cy="328474"/>
          </a:xfrm>
          <a:prstGeom prst="rect">
            <a:avLst/>
          </a:prstGeom>
          <a:noFill/>
        </p:spPr>
        <p:txBody>
          <a:bodyPr wrap="square" lIns="0" tIns="0" rIns="0" bIns="46800" rtlCol="0" anchor="t">
            <a:noAutofit/>
          </a:bodyPr>
          <a:lstStyle/>
          <a:p>
            <a:pPr algn="ctr">
              <a:spcAft>
                <a:spcPts val="1000"/>
              </a:spcAft>
              <a:buClr>
                <a:srgbClr val="B5BD0D"/>
              </a:buClr>
              <a:buSzPct val="200000"/>
            </a:pPr>
            <a:r>
              <a:rPr lang="en-GB" sz="2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our people</a:t>
            </a:r>
            <a:endParaRPr lang="en-US" sz="16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F4C243-2BE4-1C4F-A900-FC22C6E5ED57}"/>
              </a:ext>
            </a:extLst>
          </p:cNvPr>
          <p:cNvSpPr txBox="1"/>
          <p:nvPr/>
        </p:nvSpPr>
        <p:spPr>
          <a:xfrm>
            <a:off x="3501500" y="2025965"/>
            <a:ext cx="8191130" cy="772511"/>
          </a:xfrm>
          <a:prstGeom prst="rect">
            <a:avLst/>
          </a:prstGeom>
          <a:noFill/>
        </p:spPr>
        <p:txBody>
          <a:bodyPr wrap="square" lIns="0" tIns="0" rIns="0" bIns="46800" rtlCol="0" anchor="t">
            <a:noAutofit/>
          </a:bodyPr>
          <a:lstStyle/>
          <a:p>
            <a:pPr>
              <a:spcAft>
                <a:spcPts val="1000"/>
              </a:spcAft>
              <a:buClr>
                <a:srgbClr val="B5BD0D"/>
              </a:buClr>
              <a:buSzPct val="200000"/>
            </a:pPr>
            <a:r>
              <a:rPr lang="en-GB" sz="15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engender a culture that encourages people to be their very best in a collaborative environment, and that our people are incentivised to take responsibility for the business objectives and growing its profitability.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0E972E-3083-3946-AC2F-6D90A91C2D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692" y="2321511"/>
            <a:ext cx="1984159" cy="198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054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1533</Words>
  <Application>Microsoft Macintosh PowerPoint</Application>
  <PresentationFormat>Widescreen</PresentationFormat>
  <Paragraphs>134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Verdana</vt:lpstr>
      <vt:lpstr>Wingdings</vt:lpstr>
      <vt:lpstr>Wingdings,Sans-Serif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Walls</dc:creator>
  <cp:lastModifiedBy>Kevin Walls</cp:lastModifiedBy>
  <cp:revision>89</cp:revision>
  <dcterms:created xsi:type="dcterms:W3CDTF">2021-02-05T15:29:19Z</dcterms:created>
  <dcterms:modified xsi:type="dcterms:W3CDTF">2022-08-22T19:14:53Z</dcterms:modified>
</cp:coreProperties>
</file>